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D61D3C4-EBDD-462B-85D1-7A1C81002901}">
  <a:tblStyle styleId="{5D61D3C4-EBDD-462B-85D1-7A1C810029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Detectors generate about 300gbps of raw data, 300 mbps after filtering, 27 GB of raw data per day, 25 petabytes per year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Example: automation, blameless culture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Linkedin Post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Hardest, good practice eg. automation or testing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OCST-1.1.1 - sensitive data in user data (build)</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OCST-1.1.8 - recovering stored snapshot (backups)</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OCST-1.3.1 - unprotected IAM access keys (git)</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OCST-1.2.2 - private buckets are public (customer data)</a:t>
            </a:r>
            <a:endParaRPr sz="900">
              <a:solidFill>
                <a:srgbClr val="6A737D"/>
              </a:solidFill>
              <a:highlight>
                <a:schemeClr val="lt1"/>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https://www.forbes.com/sites/stevedenning/2018/01/02/why-agile-is-eating-the-world%E2%80%8B%E2%80%8B/#6c9732a24a5b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1.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0.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Threat Modeling</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Ultimate DevSecOps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502925" y="145200"/>
            <a:ext cx="6075825" cy="4556874"/>
          </a:xfrm>
          <a:prstGeom prst="rect">
            <a:avLst/>
          </a:prstGeom>
          <a:noFill/>
          <a:ln>
            <a:noFill/>
          </a:ln>
        </p:spPr>
      </p:pic>
      <p:sp>
        <p:nvSpPr>
          <p:cNvPr id="108" name="Shape 108"/>
          <p:cNvSpPr txBox="1"/>
          <p:nvPr/>
        </p:nvSpPr>
        <p:spPr>
          <a:xfrm>
            <a:off x="0" y="4892100"/>
            <a:ext cx="91440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https://www2.deloitte.com/insights/us/en/economy/behind-the-numbers/holiday-ecommerce-sales-growth-forecast.html</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1035638" y="208350"/>
            <a:ext cx="7072724" cy="4426550"/>
          </a:xfrm>
          <a:prstGeom prst="rect">
            <a:avLst/>
          </a:prstGeom>
          <a:noFill/>
          <a:ln>
            <a:noFill/>
          </a:ln>
        </p:spPr>
      </p:pic>
      <p:sp>
        <p:nvSpPr>
          <p:cNvPr id="114" name="Shape 114"/>
          <p:cNvSpPr txBox="1"/>
          <p:nvPr/>
        </p:nvSpPr>
        <p:spPr>
          <a:xfrm>
            <a:off x="0" y="4863300"/>
            <a:ext cx="86778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https://www.bls.gov/opub/btn/volume-2/careers-in-growing-field-of-information-technology-services.htm</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GitHub Octoverse 2017</a:t>
            </a:r>
            <a:endParaRPr/>
          </a:p>
        </p:txBody>
      </p:sp>
      <p:sp>
        <p:nvSpPr>
          <p:cNvPr id="120" name="Shape 120"/>
          <p:cNvSpPr txBox="1"/>
          <p:nvPr>
            <p:ph idx="1" type="body"/>
          </p:nvPr>
        </p:nvSpPr>
        <p:spPr>
          <a:xfrm>
            <a:off x="748050" y="1190400"/>
            <a:ext cx="7647900" cy="27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2400">
                <a:solidFill>
                  <a:srgbClr val="000000"/>
                </a:solidFill>
              </a:rPr>
              <a:t>24 million users</a:t>
            </a:r>
            <a:br>
              <a:rPr lang="en-GB" sz="2400">
                <a:solidFill>
                  <a:srgbClr val="000000"/>
                </a:solidFill>
              </a:rPr>
            </a:br>
            <a:r>
              <a:rPr lang="en-GB" sz="2400">
                <a:solidFill>
                  <a:srgbClr val="000000"/>
                </a:solidFill>
              </a:rPr>
              <a:t>1.5 million organisations</a:t>
            </a:r>
            <a:br>
              <a:rPr lang="en-GB" sz="2400">
                <a:solidFill>
                  <a:srgbClr val="000000"/>
                </a:solidFill>
              </a:rPr>
            </a:br>
            <a:r>
              <a:rPr lang="en-GB" sz="2400">
                <a:solidFill>
                  <a:srgbClr val="000000"/>
                </a:solidFill>
              </a:rPr>
              <a:t>67 million repositories</a:t>
            </a:r>
            <a:br>
              <a:rPr lang="en-GB" sz="2400">
                <a:solidFill>
                  <a:srgbClr val="000000"/>
                </a:solidFill>
              </a:rPr>
            </a:br>
            <a:r>
              <a:rPr lang="en-GB" sz="2400">
                <a:solidFill>
                  <a:srgbClr val="000000"/>
                </a:solidFill>
              </a:rPr>
              <a:t>1 billion public commits since september 2016</a:t>
            </a:r>
            <a:br>
              <a:rPr lang="en-GB" sz="2400">
                <a:solidFill>
                  <a:srgbClr val="000000"/>
                </a:solidFill>
              </a:rPr>
            </a:br>
            <a:r>
              <a:rPr lang="en-GB" sz="2400">
                <a:solidFill>
                  <a:srgbClr val="000000"/>
                </a:solidFill>
              </a:rPr>
              <a:t>52% of Fortune 50 companies using GitHub Enterprise</a:t>
            </a:r>
            <a:br>
              <a:rPr lang="en-GB" sz="2400">
                <a:solidFill>
                  <a:srgbClr val="000000"/>
                </a:solidFill>
              </a:rPr>
            </a:br>
            <a:r>
              <a:rPr lang="en-GB" sz="2400">
                <a:solidFill>
                  <a:srgbClr val="000000"/>
                </a:solidFill>
              </a:rPr>
              <a:t>45% of Fortune 100</a:t>
            </a:r>
            <a:endParaRPr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1728063" y="109300"/>
            <a:ext cx="5687874" cy="4200900"/>
          </a:xfrm>
          <a:prstGeom prst="rect">
            <a:avLst/>
          </a:prstGeom>
          <a:noFill/>
          <a:ln>
            <a:noFill/>
          </a:ln>
        </p:spPr>
      </p:pic>
      <p:sp>
        <p:nvSpPr>
          <p:cNvPr id="126" name="Shape 126"/>
          <p:cNvSpPr txBox="1"/>
          <p:nvPr/>
        </p:nvSpPr>
        <p:spPr>
          <a:xfrm>
            <a:off x="0" y="4877700"/>
            <a:ext cx="91440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http://uk.businessinsider.com/drone-industry-analysis-market-trends-growth-forecasts-2017-7?r=US&amp;IR=T</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nvSpPr>
        <p:spPr>
          <a:xfrm>
            <a:off x="0" y="4767625"/>
            <a:ext cx="9144000" cy="3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http://uk.businessinsider.com/the-cloud-computing-report-an-introduction-to-cloud-solutions-and-their-use-cases-2017-1?r=US&amp;IR=T</a:t>
            </a:r>
            <a:endParaRPr sz="1100"/>
          </a:p>
        </p:txBody>
      </p:sp>
      <p:pic>
        <p:nvPicPr>
          <p:cNvPr id="132" name="Shape 132"/>
          <p:cNvPicPr preferRelativeResize="0"/>
          <p:nvPr/>
        </p:nvPicPr>
        <p:blipFill>
          <a:blip r:embed="rId3">
            <a:alphaModFix/>
          </a:blip>
          <a:stretch>
            <a:fillRect/>
          </a:stretch>
        </p:blipFill>
        <p:spPr>
          <a:xfrm>
            <a:off x="1889552" y="322450"/>
            <a:ext cx="5364899" cy="4023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Aws customers</a:t>
            </a:r>
            <a:endParaRPr/>
          </a:p>
        </p:txBody>
      </p:sp>
      <p:sp>
        <p:nvSpPr>
          <p:cNvPr id="138" name="Shape 138"/>
          <p:cNvSpPr txBox="1"/>
          <p:nvPr/>
        </p:nvSpPr>
        <p:spPr>
          <a:xfrm>
            <a:off x="0" y="4812900"/>
            <a:ext cx="9144000" cy="3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https://www.slideshare.net/mobile/AmazonWebServices/aws-summit-singapore-keynote-with-stephen-orban-head-of-enterprise-strategy</a:t>
            </a:r>
            <a:endParaRPr sz="1100"/>
          </a:p>
        </p:txBody>
      </p:sp>
      <p:pic>
        <p:nvPicPr>
          <p:cNvPr id="139" name="Shape 139"/>
          <p:cNvPicPr preferRelativeResize="0"/>
          <p:nvPr/>
        </p:nvPicPr>
        <p:blipFill>
          <a:blip r:embed="rId3">
            <a:alphaModFix/>
          </a:blip>
          <a:stretch>
            <a:fillRect/>
          </a:stretch>
        </p:blipFill>
        <p:spPr>
          <a:xfrm>
            <a:off x="1578299" y="1230763"/>
            <a:ext cx="5987396" cy="336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948250" y="365525"/>
            <a:ext cx="7183680" cy="3820975"/>
          </a:xfrm>
          <a:prstGeom prst="rect">
            <a:avLst/>
          </a:prstGeom>
          <a:noFill/>
          <a:ln>
            <a:noFill/>
          </a:ln>
        </p:spPr>
      </p:pic>
      <p:sp>
        <p:nvSpPr>
          <p:cNvPr id="145" name="Shape 145"/>
          <p:cNvSpPr txBox="1"/>
          <p:nvPr/>
        </p:nvSpPr>
        <p:spPr>
          <a:xfrm>
            <a:off x="0" y="4856100"/>
            <a:ext cx="9144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http://www.datacenterdynamics.com/content-tracks/colo-cloud/how-containers-are-changing-the-dynamics-for-data-centers/98445.fullarticle</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1176788" y="257800"/>
            <a:ext cx="6790418" cy="3820974"/>
          </a:xfrm>
          <a:prstGeom prst="rect">
            <a:avLst/>
          </a:prstGeom>
          <a:noFill/>
          <a:ln>
            <a:noFill/>
          </a:ln>
        </p:spPr>
      </p:pic>
      <p:sp>
        <p:nvSpPr>
          <p:cNvPr id="151" name="Shape 151"/>
          <p:cNvSpPr txBox="1"/>
          <p:nvPr/>
        </p:nvSpPr>
        <p:spPr>
          <a:xfrm>
            <a:off x="0" y="4885800"/>
            <a:ext cx="9144000" cy="25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https://instinct.radeon.com/en/the-potential-disruptiveness-of-amds-open-source-deep-learning-strategy/</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Is security keeping up?</a:t>
            </a:r>
            <a:endParaRPr/>
          </a:p>
        </p:txBody>
      </p:sp>
      <p:pic>
        <p:nvPicPr>
          <p:cNvPr id="157" name="Shape 157"/>
          <p:cNvPicPr preferRelativeResize="0"/>
          <p:nvPr/>
        </p:nvPicPr>
        <p:blipFill>
          <a:blip r:embed="rId3">
            <a:alphaModFix/>
          </a:blip>
          <a:stretch>
            <a:fillRect/>
          </a:stretch>
        </p:blipFill>
        <p:spPr>
          <a:xfrm>
            <a:off x="2084736" y="1250900"/>
            <a:ext cx="4974524" cy="3316350"/>
          </a:xfrm>
          <a:prstGeom prst="rect">
            <a:avLst/>
          </a:prstGeom>
          <a:noFill/>
          <a:ln>
            <a:noFill/>
          </a:ln>
        </p:spPr>
      </p:pic>
      <p:sp>
        <p:nvSpPr>
          <p:cNvPr id="158" name="Shape 158"/>
          <p:cNvSpPr txBox="1"/>
          <p:nvPr/>
        </p:nvSpPr>
        <p:spPr>
          <a:xfrm>
            <a:off x="0" y="4892100"/>
            <a:ext cx="5021400" cy="25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https://www.snopes.com/fact-check/wolf-pack-photo/</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1069438" y="661263"/>
            <a:ext cx="7005120" cy="3820975"/>
          </a:xfrm>
          <a:prstGeom prst="rect">
            <a:avLst/>
          </a:prstGeom>
          <a:noFill/>
          <a:ln>
            <a:noFill/>
          </a:ln>
        </p:spPr>
      </p:pic>
      <p:sp>
        <p:nvSpPr>
          <p:cNvPr id="164" name="Shape 164"/>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https://www.cbinsights.com/research/cybersecurity-startups-funding-trends-q2-2016/</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About me</a:t>
            </a:r>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GB" sz="2400">
                <a:solidFill>
                  <a:schemeClr val="dk1"/>
                </a:solidFill>
              </a:rPr>
              <a:t>Cloud </a:t>
            </a:r>
            <a:r>
              <a:rPr lang="en-GB" sz="2400">
                <a:solidFill>
                  <a:schemeClr val="dk1"/>
                </a:solidFill>
              </a:rPr>
              <a:t>SecOps at Capital One</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Ex DevOps/SysAdmin/NOC engineer</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Hates word documents and spreadsheets</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Loves putting everything in Git </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Threat modeling enthusiast</a:t>
            </a:r>
            <a:endParaRPr sz="2400">
              <a:solidFill>
                <a:schemeClr val="dk1"/>
              </a:solidFill>
            </a:endParaRPr>
          </a:p>
          <a:p>
            <a:pPr indent="-381000" lvl="0" marL="457200" rtl="0">
              <a:spcBef>
                <a:spcPts val="0"/>
              </a:spcBef>
              <a:spcAft>
                <a:spcPts val="0"/>
              </a:spcAft>
              <a:buClr>
                <a:schemeClr val="dk1"/>
              </a:buClr>
              <a:buSzPts val="2400"/>
              <a:buChar char="●"/>
            </a:pPr>
            <a:r>
              <a:rPr lang="en-GB" sz="2400">
                <a:solidFill>
                  <a:schemeClr val="dk1"/>
                </a:solidFill>
              </a:rPr>
              <a:t>Created Threatspec and the OWASP Cloud Security project</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Then</a:t>
            </a:r>
            <a:endParaRPr/>
          </a:p>
        </p:txBody>
      </p:sp>
      <p:pic>
        <p:nvPicPr>
          <p:cNvPr id="170" name="Shape 170"/>
          <p:cNvPicPr preferRelativeResize="0"/>
          <p:nvPr/>
        </p:nvPicPr>
        <p:blipFill>
          <a:blip r:embed="rId3">
            <a:alphaModFix/>
          </a:blip>
          <a:stretch>
            <a:fillRect/>
          </a:stretch>
        </p:blipFill>
        <p:spPr>
          <a:xfrm>
            <a:off x="783400" y="1017725"/>
            <a:ext cx="7577188" cy="3820975"/>
          </a:xfrm>
          <a:prstGeom prst="rect">
            <a:avLst/>
          </a:prstGeom>
          <a:noFill/>
          <a:ln>
            <a:noFill/>
          </a:ln>
        </p:spPr>
      </p:pic>
      <p:sp>
        <p:nvSpPr>
          <p:cNvPr id="171" name="Shape 171"/>
          <p:cNvSpPr txBox="1"/>
          <p:nvPr/>
        </p:nvSpPr>
        <p:spPr>
          <a:xfrm>
            <a:off x="0" y="4838700"/>
            <a:ext cx="91440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Scale of breaches: Now</a:t>
            </a:r>
            <a:endParaRPr/>
          </a:p>
        </p:txBody>
      </p:sp>
      <p:pic>
        <p:nvPicPr>
          <p:cNvPr id="177" name="Shape 177"/>
          <p:cNvPicPr preferRelativeResize="0"/>
          <p:nvPr/>
        </p:nvPicPr>
        <p:blipFill>
          <a:blip r:embed="rId3">
            <a:alphaModFix/>
          </a:blip>
          <a:stretch>
            <a:fillRect/>
          </a:stretch>
        </p:blipFill>
        <p:spPr>
          <a:xfrm>
            <a:off x="1110100" y="941525"/>
            <a:ext cx="6923804" cy="3820975"/>
          </a:xfrm>
          <a:prstGeom prst="rect">
            <a:avLst/>
          </a:prstGeom>
          <a:noFill/>
          <a:ln>
            <a:noFill/>
          </a:ln>
        </p:spPr>
      </p:pic>
      <p:sp>
        <p:nvSpPr>
          <p:cNvPr id="178" name="Shape 178"/>
          <p:cNvSpPr txBox="1"/>
          <p:nvPr/>
        </p:nvSpPr>
        <p:spPr>
          <a:xfrm>
            <a:off x="0" y="4820100"/>
            <a:ext cx="9144000" cy="323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http://www.informationisbeautiful.net/visualizations/worlds-biggest-data-breaches-hacks/</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Number of vulnerabilities</a:t>
            </a:r>
            <a:endParaRPr/>
          </a:p>
        </p:txBody>
      </p:sp>
      <p:pic>
        <p:nvPicPr>
          <p:cNvPr id="184" name="Shape 184"/>
          <p:cNvPicPr preferRelativeResize="0"/>
          <p:nvPr/>
        </p:nvPicPr>
        <p:blipFill>
          <a:blip r:embed="rId3">
            <a:alphaModFix/>
          </a:blip>
          <a:stretch>
            <a:fillRect/>
          </a:stretch>
        </p:blipFill>
        <p:spPr>
          <a:xfrm>
            <a:off x="597800" y="1170125"/>
            <a:ext cx="7658210" cy="3820975"/>
          </a:xfrm>
          <a:prstGeom prst="rect">
            <a:avLst/>
          </a:prstGeom>
          <a:noFill/>
          <a:ln>
            <a:noFill/>
          </a:ln>
        </p:spPr>
      </p:pic>
      <p:sp>
        <p:nvSpPr>
          <p:cNvPr id="185" name="Shape 185"/>
          <p:cNvSpPr txBox="1"/>
          <p:nvPr/>
        </p:nvSpPr>
        <p:spPr>
          <a:xfrm>
            <a:off x="0" y="4851000"/>
            <a:ext cx="91440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https://blog.rapid7.com/2018/04/30/cve-100k-by-the-numbers/</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https://twitter.com/internetofshit</a:t>
            </a:r>
            <a:endParaRPr sz="1100"/>
          </a:p>
        </p:txBody>
      </p:sp>
      <p:pic>
        <p:nvPicPr>
          <p:cNvPr id="191" name="Shape 191"/>
          <p:cNvPicPr preferRelativeResize="0"/>
          <p:nvPr/>
        </p:nvPicPr>
        <p:blipFill>
          <a:blip r:embed="rId3">
            <a:alphaModFix/>
          </a:blip>
          <a:stretch>
            <a:fillRect/>
          </a:stretch>
        </p:blipFill>
        <p:spPr>
          <a:xfrm>
            <a:off x="875525" y="87750"/>
            <a:ext cx="7392945" cy="456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0" y="4863300"/>
            <a:ext cx="91440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https://twitter.com/needadebitcard</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UK Cybercrime</a:t>
            </a:r>
            <a:endParaRPr/>
          </a:p>
        </p:txBody>
      </p:sp>
      <p:pic>
        <p:nvPicPr>
          <p:cNvPr id="202" name="Shape 202"/>
          <p:cNvPicPr preferRelativeResize="0"/>
          <p:nvPr/>
        </p:nvPicPr>
        <p:blipFill>
          <a:blip r:embed="rId3">
            <a:alphaModFix/>
          </a:blip>
          <a:stretch>
            <a:fillRect/>
          </a:stretch>
        </p:blipFill>
        <p:spPr>
          <a:xfrm>
            <a:off x="1553200" y="999025"/>
            <a:ext cx="6558920" cy="3820976"/>
          </a:xfrm>
          <a:prstGeom prst="rect">
            <a:avLst/>
          </a:prstGeom>
          <a:noFill/>
          <a:ln>
            <a:noFill/>
          </a:ln>
        </p:spPr>
      </p:pic>
      <p:sp>
        <p:nvSpPr>
          <p:cNvPr id="203" name="Shape 203"/>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https://www.theguardian.com/uk-news/2017/jan/24/uk-fraud-record-cybercrime-kpmg</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296199"/>
            <a:ext cx="8520600" cy="4464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6400"/>
              <a:t>Computers a</a:t>
            </a:r>
            <a:r>
              <a:rPr lang="en-GB" sz="6400"/>
              <a:t>re </a:t>
            </a:r>
            <a:r>
              <a:rPr b="1" i="1" lang="en-GB" sz="6400" u="sng"/>
              <a:t>EVERYWHERE</a:t>
            </a:r>
            <a:endParaRPr b="1" i="1" sz="6400" u="sng"/>
          </a:p>
          <a:p>
            <a:pPr indent="0" lvl="0" marL="0">
              <a:spcBef>
                <a:spcPts val="0"/>
              </a:spcBef>
              <a:spcAft>
                <a:spcPts val="0"/>
              </a:spcAft>
              <a:buNone/>
            </a:pPr>
            <a:r>
              <a:rPr lang="en-GB" sz="6400"/>
              <a:t>and we still suck at securing them</a:t>
            </a:r>
            <a:endParaRPr sz="6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2516413" y="83400"/>
            <a:ext cx="4111176" cy="4700926"/>
          </a:xfrm>
          <a:prstGeom prst="rect">
            <a:avLst/>
          </a:prstGeom>
          <a:noFill/>
          <a:ln>
            <a:noFill/>
          </a:ln>
        </p:spPr>
      </p:pic>
      <p:sp>
        <p:nvSpPr>
          <p:cNvPr id="214" name="Shape 214"/>
          <p:cNvSpPr txBox="1"/>
          <p:nvPr/>
        </p:nvSpPr>
        <p:spPr>
          <a:xfrm>
            <a:off x="13" y="4784325"/>
            <a:ext cx="9144000" cy="359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https://www.taleas.com/memes/i-m-getting-tired-of-all-this-doom-and-gloom-why-can-t-i-just-open-up-my-own-hair-salon-an.html</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1322654" y="1093925"/>
            <a:ext cx="6498684" cy="3647274"/>
          </a:xfrm>
          <a:prstGeom prst="rect">
            <a:avLst/>
          </a:prstGeom>
          <a:noFill/>
          <a:ln>
            <a:noFill/>
          </a:ln>
        </p:spPr>
      </p:pic>
      <p:sp>
        <p:nvSpPr>
          <p:cNvPr id="220" name="Shape 220"/>
          <p:cNvSpPr txBox="1"/>
          <p:nvPr/>
        </p:nvSpPr>
        <p:spPr>
          <a:xfrm>
            <a:off x="0" y="4848900"/>
            <a:ext cx="2535900" cy="29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http://sonic.wikia.com/wiki/Mombot</a:t>
            </a:r>
            <a:endParaRPr sz="1100">
              <a:solidFill>
                <a:schemeClr val="dk1"/>
              </a:solidFill>
            </a:endParaRPr>
          </a:p>
        </p:txBody>
      </p:sp>
      <p:sp>
        <p:nvSpPr>
          <p:cNvPr id="221" name="Shape 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Silicon Valley MomBot 2.0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Hans Jørgen Wiberg</a:t>
            </a:r>
            <a:endParaRPr/>
          </a:p>
        </p:txBody>
      </p:sp>
      <p:pic>
        <p:nvPicPr>
          <p:cNvPr id="227" name="Shape 227"/>
          <p:cNvPicPr preferRelativeResize="0"/>
          <p:nvPr/>
        </p:nvPicPr>
        <p:blipFill>
          <a:blip r:embed="rId3">
            <a:alphaModFix/>
          </a:blip>
          <a:stretch>
            <a:fillRect/>
          </a:stretch>
        </p:blipFill>
        <p:spPr>
          <a:xfrm>
            <a:off x="2767250" y="1127000"/>
            <a:ext cx="3810000"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4800"/>
              <a:t>“Software is eating the world”</a:t>
            </a:r>
            <a:endParaRPr sz="4800"/>
          </a:p>
          <a:p>
            <a:pPr indent="0" lvl="0" marL="0">
              <a:spcBef>
                <a:spcPts val="0"/>
              </a:spcBef>
              <a:spcAft>
                <a:spcPts val="0"/>
              </a:spcAft>
              <a:buNone/>
            </a:pPr>
            <a:r>
              <a:rPr lang="en-GB"/>
              <a:t>Marc Andreessen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Be My Eyes</a:t>
            </a:r>
            <a:endParaRPr/>
          </a:p>
        </p:txBody>
      </p:sp>
      <p:pic>
        <p:nvPicPr>
          <p:cNvPr id="233" name="Shape 233"/>
          <p:cNvPicPr preferRelativeResize="0"/>
          <p:nvPr/>
        </p:nvPicPr>
        <p:blipFill>
          <a:blip r:embed="rId3">
            <a:alphaModFix/>
          </a:blip>
          <a:stretch>
            <a:fillRect/>
          </a:stretch>
        </p:blipFill>
        <p:spPr>
          <a:xfrm>
            <a:off x="1153950" y="1111425"/>
            <a:ext cx="6836099" cy="3671350"/>
          </a:xfrm>
          <a:prstGeom prst="rect">
            <a:avLst/>
          </a:prstGeom>
          <a:noFill/>
          <a:ln>
            <a:noFill/>
          </a:ln>
        </p:spPr>
      </p:pic>
      <p:sp>
        <p:nvSpPr>
          <p:cNvPr id="234" name="Shape 234"/>
          <p:cNvSpPr txBox="1"/>
          <p:nvPr/>
        </p:nvSpPr>
        <p:spPr>
          <a:xfrm>
            <a:off x="0" y="4827425"/>
            <a:ext cx="2844600" cy="35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https://www.bemyeyes.com/</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1009950" y="0"/>
            <a:ext cx="7124101" cy="4754050"/>
          </a:xfrm>
          <a:prstGeom prst="rect">
            <a:avLst/>
          </a:prstGeom>
          <a:noFill/>
          <a:ln>
            <a:noFill/>
          </a:ln>
        </p:spPr>
      </p:pic>
      <p:sp>
        <p:nvSpPr>
          <p:cNvPr id="240" name="Shape 240"/>
          <p:cNvSpPr txBox="1"/>
          <p:nvPr/>
        </p:nvSpPr>
        <p:spPr>
          <a:xfrm>
            <a:off x="0" y="4712400"/>
            <a:ext cx="9144000" cy="43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http://www.news.com.au/technology/innovation/inventions/drones-saves-lives-of-two-teenagers-off-nsw-north-coast-in-world-first-rescue/news-story/97fccbe0b081c3c380face170d72b09c</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152400" y="417288"/>
            <a:ext cx="8839201" cy="1722829"/>
          </a:xfrm>
          <a:prstGeom prst="rect">
            <a:avLst/>
          </a:prstGeom>
          <a:noFill/>
          <a:ln>
            <a:noFill/>
          </a:ln>
        </p:spPr>
      </p:pic>
      <p:pic>
        <p:nvPicPr>
          <p:cNvPr id="246" name="Shape 246"/>
          <p:cNvPicPr preferRelativeResize="0"/>
          <p:nvPr/>
        </p:nvPicPr>
        <p:blipFill>
          <a:blip r:embed="rId4">
            <a:alphaModFix/>
          </a:blip>
          <a:stretch>
            <a:fillRect/>
          </a:stretch>
        </p:blipFill>
        <p:spPr>
          <a:xfrm>
            <a:off x="152400" y="2118592"/>
            <a:ext cx="6447389" cy="2698584"/>
          </a:xfrm>
          <a:prstGeom prst="rect">
            <a:avLst/>
          </a:prstGeom>
          <a:noFill/>
          <a:ln>
            <a:noFill/>
          </a:ln>
        </p:spPr>
      </p:pic>
      <p:sp>
        <p:nvSpPr>
          <p:cNvPr id="247" name="Shape 247"/>
          <p:cNvSpPr txBox="1"/>
          <p:nvPr/>
        </p:nvSpPr>
        <p:spPr>
          <a:xfrm>
            <a:off x="0" y="4683900"/>
            <a:ext cx="9144000" cy="45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https://hbr.org/2018/03/using-ai-to-invent-new-medical-tests</a:t>
            </a:r>
            <a:endParaRPr sz="1100">
              <a:solidFill>
                <a:schemeClr val="dk1"/>
              </a:solidFill>
            </a:endParaRPr>
          </a:p>
          <a:p>
            <a:pPr indent="0" lvl="0" marL="0" rtl="0">
              <a:spcBef>
                <a:spcPts val="0"/>
              </a:spcBef>
              <a:spcAft>
                <a:spcPts val="0"/>
              </a:spcAft>
              <a:buNone/>
            </a:pPr>
            <a:r>
              <a:rPr lang="en-GB" sz="1100">
                <a:solidFill>
                  <a:schemeClr val="dk1"/>
                </a:solidFill>
              </a:rPr>
              <a:t>https://uk.reuters.com/article/us-fda-ai-approval/u-s-fda-approves-ai-device-to-detect-diabetic-eye-disease-idUKKBN1HI2LC</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4571998" y="1813775"/>
            <a:ext cx="4283450" cy="3105501"/>
          </a:xfrm>
          <a:prstGeom prst="rect">
            <a:avLst/>
          </a:prstGeom>
          <a:noFill/>
          <a:ln>
            <a:noFill/>
          </a:ln>
        </p:spPr>
      </p:pic>
      <p:pic>
        <p:nvPicPr>
          <p:cNvPr id="253" name="Shape 253"/>
          <p:cNvPicPr preferRelativeResize="0"/>
          <p:nvPr/>
        </p:nvPicPr>
        <p:blipFill>
          <a:blip r:embed="rId4">
            <a:alphaModFix/>
          </a:blip>
          <a:stretch>
            <a:fillRect/>
          </a:stretch>
        </p:blipFill>
        <p:spPr>
          <a:xfrm>
            <a:off x="152400" y="152400"/>
            <a:ext cx="4267198" cy="2438399"/>
          </a:xfrm>
          <a:prstGeom prst="rect">
            <a:avLst/>
          </a:prstGeom>
          <a:noFill/>
          <a:ln>
            <a:noFill/>
          </a:ln>
        </p:spPr>
      </p:pic>
      <p:sp>
        <p:nvSpPr>
          <p:cNvPr id="254" name="Shape 254"/>
          <p:cNvSpPr txBox="1"/>
          <p:nvPr/>
        </p:nvSpPr>
        <p:spPr>
          <a:xfrm>
            <a:off x="202800" y="2966850"/>
            <a:ext cx="4166400" cy="165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300 GB/s of raw data</a:t>
            </a:r>
            <a:endParaRPr sz="2400"/>
          </a:p>
          <a:p>
            <a:pPr indent="0" lvl="0" marL="0">
              <a:spcBef>
                <a:spcPts val="0"/>
              </a:spcBef>
              <a:spcAft>
                <a:spcPts val="0"/>
              </a:spcAft>
              <a:buNone/>
            </a:pPr>
            <a:r>
              <a:rPr lang="en-GB" sz="2400"/>
              <a:t>300 MB/s after filtering</a:t>
            </a:r>
            <a:endParaRPr sz="2400"/>
          </a:p>
          <a:p>
            <a:pPr indent="0" lvl="0" marL="0">
              <a:spcBef>
                <a:spcPts val="0"/>
              </a:spcBef>
              <a:spcAft>
                <a:spcPts val="0"/>
              </a:spcAft>
              <a:buNone/>
            </a:pPr>
            <a:r>
              <a:rPr lang="en-GB" sz="2400"/>
              <a:t>27 GB of raw data per day</a:t>
            </a:r>
            <a:endParaRPr sz="2400"/>
          </a:p>
          <a:p>
            <a:pPr indent="0" lvl="0" marL="0">
              <a:spcBef>
                <a:spcPts val="0"/>
              </a:spcBef>
              <a:spcAft>
                <a:spcPts val="0"/>
              </a:spcAft>
              <a:buNone/>
            </a:pPr>
            <a:r>
              <a:rPr lang="en-GB" sz="2400"/>
              <a:t>25 petabytes per year</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Shape 259"/>
          <p:cNvPicPr preferRelativeResize="0"/>
          <p:nvPr/>
        </p:nvPicPr>
        <p:blipFill>
          <a:blip r:embed="rId3">
            <a:alphaModFix/>
          </a:blip>
          <a:stretch>
            <a:fillRect/>
          </a:stretch>
        </p:blipFill>
        <p:spPr>
          <a:xfrm>
            <a:off x="2957100" y="152400"/>
            <a:ext cx="5841315" cy="4838701"/>
          </a:xfrm>
          <a:prstGeom prst="rect">
            <a:avLst/>
          </a:prstGeom>
          <a:noFill/>
          <a:ln>
            <a:noFill/>
          </a:ln>
        </p:spPr>
      </p:pic>
      <p:pic>
        <p:nvPicPr>
          <p:cNvPr id="260" name="Shape 260"/>
          <p:cNvPicPr preferRelativeResize="0"/>
          <p:nvPr/>
        </p:nvPicPr>
        <p:blipFill>
          <a:blip r:embed="rId4">
            <a:alphaModFix/>
          </a:blip>
          <a:stretch>
            <a:fillRect/>
          </a:stretch>
        </p:blipFill>
        <p:spPr>
          <a:xfrm>
            <a:off x="140100" y="232700"/>
            <a:ext cx="2553775" cy="385475"/>
          </a:xfrm>
          <a:prstGeom prst="rect">
            <a:avLst/>
          </a:prstGeom>
          <a:noFill/>
          <a:ln>
            <a:noFill/>
          </a:ln>
        </p:spPr>
      </p:pic>
      <p:sp>
        <p:nvSpPr>
          <p:cNvPr id="261" name="Shape 261"/>
          <p:cNvSpPr txBox="1"/>
          <p:nvPr/>
        </p:nvSpPr>
        <p:spPr>
          <a:xfrm>
            <a:off x="-12" y="4791600"/>
            <a:ext cx="3000000" cy="35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https://www.yeswecode.org/</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2241675" y="73375"/>
            <a:ext cx="4660650" cy="4660650"/>
          </a:xfrm>
          <a:prstGeom prst="rect">
            <a:avLst/>
          </a:prstGeom>
          <a:noFill/>
          <a:ln>
            <a:noFill/>
          </a:ln>
        </p:spPr>
      </p:pic>
      <p:sp>
        <p:nvSpPr>
          <p:cNvPr id="267" name="Shape 267"/>
          <p:cNvSpPr txBox="1"/>
          <p:nvPr/>
        </p:nvSpPr>
        <p:spPr>
          <a:xfrm>
            <a:off x="-14700" y="4870500"/>
            <a:ext cx="91734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https://www.reddit.com/r/AdviceAnimals/comments/8kp3vi/ive_never_been_happier_in_my_life/</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152400" y="152400"/>
            <a:ext cx="4997650" cy="2929400"/>
          </a:xfrm>
          <a:prstGeom prst="rect">
            <a:avLst/>
          </a:prstGeom>
          <a:noFill/>
          <a:ln>
            <a:noFill/>
          </a:ln>
        </p:spPr>
      </p:pic>
      <p:pic>
        <p:nvPicPr>
          <p:cNvPr id="273" name="Shape 273"/>
          <p:cNvPicPr preferRelativeResize="0"/>
          <p:nvPr/>
        </p:nvPicPr>
        <p:blipFill>
          <a:blip r:embed="rId4">
            <a:alphaModFix/>
          </a:blip>
          <a:stretch>
            <a:fillRect/>
          </a:stretch>
        </p:blipFill>
        <p:spPr>
          <a:xfrm>
            <a:off x="5711925" y="2063250"/>
            <a:ext cx="2857500" cy="2857500"/>
          </a:xfrm>
          <a:prstGeom prst="rect">
            <a:avLst/>
          </a:prstGeom>
          <a:noFill/>
          <a:ln>
            <a:noFill/>
          </a:ln>
        </p:spPr>
      </p:pic>
      <p:sp>
        <p:nvSpPr>
          <p:cNvPr id="274" name="Shape 274"/>
          <p:cNvSpPr txBox="1"/>
          <p:nvPr/>
        </p:nvSpPr>
        <p:spPr>
          <a:xfrm>
            <a:off x="0" y="4633450"/>
            <a:ext cx="6824400" cy="51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https://www.amazon.co.uk/Philips-Ambiance-Wireless-Lighting-Starter/dp/B01K1WP7Z4</a:t>
            </a:r>
            <a:endParaRPr sz="1100"/>
          </a:p>
          <a:p>
            <a:pPr indent="0" lvl="0" marL="0" rtl="0">
              <a:spcBef>
                <a:spcPts val="0"/>
              </a:spcBef>
              <a:spcAft>
                <a:spcPts val="0"/>
              </a:spcAft>
              <a:buNone/>
            </a:pPr>
            <a:r>
              <a:rPr lang="en-GB" sz="1100"/>
              <a:t>https://www.amazon.co.uk/Amazon-Echo-Dot-Generation-Black/dp/B01DFKBL68</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Software is hugging the world</a:t>
            </a:r>
            <a:endParaRPr/>
          </a:p>
        </p:txBody>
      </p:sp>
      <p:sp>
        <p:nvSpPr>
          <p:cNvPr id="280" name="Shape 280"/>
          <p:cNvSpPr txBox="1"/>
          <p:nvPr/>
        </p:nvSpPr>
        <p:spPr>
          <a:xfrm>
            <a:off x="0" y="4785603"/>
            <a:ext cx="7315200" cy="35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https://drawception.com/panel/drawing/b1AY6336/danger-dolan-hugging-the-world/</a:t>
            </a:r>
            <a:endParaRPr sz="1100"/>
          </a:p>
        </p:txBody>
      </p:sp>
      <p:pic>
        <p:nvPicPr>
          <p:cNvPr id="281" name="Shape 281"/>
          <p:cNvPicPr preferRelativeResize="0"/>
          <p:nvPr/>
        </p:nvPicPr>
        <p:blipFill>
          <a:blip r:embed="rId3">
            <a:alphaModFix/>
          </a:blip>
          <a:stretch>
            <a:fillRect/>
          </a:stretch>
        </p:blipFill>
        <p:spPr>
          <a:xfrm>
            <a:off x="2529473" y="1199562"/>
            <a:ext cx="4085050" cy="3404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InfoSec Echo Chamber</a:t>
            </a:r>
            <a:endParaRPr/>
          </a:p>
        </p:txBody>
      </p:sp>
      <p:pic>
        <p:nvPicPr>
          <p:cNvPr id="287" name="Shape 287"/>
          <p:cNvPicPr preferRelativeResize="0"/>
          <p:nvPr/>
        </p:nvPicPr>
        <p:blipFill>
          <a:blip r:embed="rId3">
            <a:alphaModFix/>
          </a:blip>
          <a:stretch>
            <a:fillRect/>
          </a:stretch>
        </p:blipFill>
        <p:spPr>
          <a:xfrm>
            <a:off x="152400" y="1170125"/>
            <a:ext cx="5164401" cy="3363924"/>
          </a:xfrm>
          <a:prstGeom prst="rect">
            <a:avLst/>
          </a:prstGeom>
          <a:noFill/>
          <a:ln>
            <a:noFill/>
          </a:ln>
        </p:spPr>
      </p:pic>
      <p:sp>
        <p:nvSpPr>
          <p:cNvPr id="288" name="Shape 288"/>
          <p:cNvSpPr txBox="1"/>
          <p:nvPr/>
        </p:nvSpPr>
        <p:spPr>
          <a:xfrm>
            <a:off x="6083275" y="940788"/>
            <a:ext cx="2486700" cy="382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200"/>
              <a:t>Other risks:</a:t>
            </a:r>
            <a:endParaRPr sz="3200"/>
          </a:p>
          <a:p>
            <a:pPr indent="0" lvl="0" marL="0">
              <a:spcBef>
                <a:spcPts val="0"/>
              </a:spcBef>
              <a:spcAft>
                <a:spcPts val="0"/>
              </a:spcAft>
              <a:buNone/>
            </a:pPr>
            <a:r>
              <a:t/>
            </a:r>
            <a:endParaRPr sz="2500"/>
          </a:p>
          <a:p>
            <a:pPr indent="0" lvl="0" marL="0">
              <a:spcBef>
                <a:spcPts val="0"/>
              </a:spcBef>
              <a:spcAft>
                <a:spcPts val="0"/>
              </a:spcAft>
              <a:buNone/>
            </a:pPr>
            <a:r>
              <a:rPr lang="en-GB" sz="2500"/>
              <a:t>Environmental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Regulatory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Geo-political </a:t>
            </a:r>
            <a:endParaRPr sz="2500"/>
          </a:p>
          <a:p>
            <a:pPr indent="0" lvl="0" marL="0">
              <a:spcBef>
                <a:spcPts val="0"/>
              </a:spcBef>
              <a:spcAft>
                <a:spcPts val="0"/>
              </a:spcAft>
              <a:buNone/>
            </a:pPr>
            <a:r>
              <a:t/>
            </a:r>
            <a:endParaRPr sz="2500"/>
          </a:p>
          <a:p>
            <a:pPr indent="0" lvl="0" marL="0">
              <a:spcBef>
                <a:spcPts val="0"/>
              </a:spcBef>
              <a:spcAft>
                <a:spcPts val="0"/>
              </a:spcAft>
              <a:buNone/>
            </a:pPr>
            <a:r>
              <a:rPr lang="en-GB" sz="2500"/>
              <a:t>Market</a:t>
            </a:r>
            <a:endParaRPr sz="2500"/>
          </a:p>
        </p:txBody>
      </p:sp>
      <p:sp>
        <p:nvSpPr>
          <p:cNvPr id="289" name="Shape 289"/>
          <p:cNvSpPr txBox="1"/>
          <p:nvPr/>
        </p:nvSpPr>
        <p:spPr>
          <a:xfrm>
            <a:off x="0" y="4851000"/>
            <a:ext cx="72987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https://www.nytimes.com/2011/05/29/technology/29stream.html</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948000"/>
            <a:ext cx="8520600" cy="32475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GB" sz="4800"/>
              <a:t>Let’s find ways to enable all of this cool stuff in a way that is secure, and protects privacy and other digital rights.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2047713" y="256700"/>
            <a:ext cx="5048575" cy="4207150"/>
          </a:xfrm>
          <a:prstGeom prst="rect">
            <a:avLst/>
          </a:prstGeom>
          <a:noFill/>
          <a:ln>
            <a:noFill/>
          </a:ln>
        </p:spPr>
      </p:pic>
      <p:sp>
        <p:nvSpPr>
          <p:cNvPr id="72" name="Shape 72"/>
          <p:cNvSpPr txBox="1"/>
          <p:nvPr/>
        </p:nvSpPr>
        <p:spPr>
          <a:xfrm>
            <a:off x="0" y="4863325"/>
            <a:ext cx="79020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https://drawception.com/player/686396/3slimy5me/</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3425900" y="1092374"/>
            <a:ext cx="5555825" cy="2958770"/>
          </a:xfrm>
          <a:prstGeom prst="rect">
            <a:avLst/>
          </a:prstGeom>
          <a:noFill/>
          <a:ln>
            <a:noFill/>
          </a:ln>
        </p:spPr>
      </p:pic>
      <p:pic>
        <p:nvPicPr>
          <p:cNvPr id="300" name="Shape 300"/>
          <p:cNvPicPr preferRelativeResize="0"/>
          <p:nvPr/>
        </p:nvPicPr>
        <p:blipFill>
          <a:blip r:embed="rId4">
            <a:alphaModFix/>
          </a:blip>
          <a:stretch>
            <a:fillRect/>
          </a:stretch>
        </p:blipFill>
        <p:spPr>
          <a:xfrm>
            <a:off x="641725" y="1332063"/>
            <a:ext cx="2479375" cy="2479375"/>
          </a:xfrm>
          <a:prstGeom prst="rect">
            <a:avLst/>
          </a:prstGeom>
          <a:noFill/>
          <a:ln>
            <a:noFill/>
          </a:ln>
        </p:spPr>
      </p:pic>
      <p:sp>
        <p:nvSpPr>
          <p:cNvPr id="301" name="Shape 301"/>
          <p:cNvSpPr txBox="1"/>
          <p:nvPr/>
        </p:nvSpPr>
        <p:spPr>
          <a:xfrm>
            <a:off x="728363" y="540375"/>
            <a:ext cx="2306100" cy="63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t>Enablement</a:t>
            </a:r>
            <a:endParaRPr sz="3000"/>
          </a:p>
        </p:txBody>
      </p:sp>
      <p:sp>
        <p:nvSpPr>
          <p:cNvPr id="302" name="Shape 302"/>
          <p:cNvSpPr txBox="1"/>
          <p:nvPr/>
        </p:nvSpPr>
        <p:spPr>
          <a:xfrm>
            <a:off x="773025" y="3664425"/>
            <a:ext cx="2306100" cy="63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t>Opportunity</a:t>
            </a:r>
            <a:endParaRPr sz="3000"/>
          </a:p>
        </p:txBody>
      </p:sp>
      <p:sp>
        <p:nvSpPr>
          <p:cNvPr id="303" name="Shape 303"/>
          <p:cNvSpPr txBox="1"/>
          <p:nvPr/>
        </p:nvSpPr>
        <p:spPr>
          <a:xfrm>
            <a:off x="-14700" y="4813200"/>
            <a:ext cx="9173400" cy="33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https://twitter.com/vickycharra/status/375254199547609089</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Dev</a:t>
            </a:r>
            <a:r>
              <a:rPr lang="en-GB"/>
              <a:t>SecOps</a:t>
            </a:r>
            <a:endParaRPr/>
          </a:p>
        </p:txBody>
      </p:sp>
      <p:sp>
        <p:nvSpPr>
          <p:cNvPr id="309" name="Shape 309"/>
          <p:cNvSpPr txBox="1"/>
          <p:nvPr/>
        </p:nvSpPr>
        <p:spPr>
          <a:xfrm>
            <a:off x="311700" y="2176800"/>
            <a:ext cx="4012800" cy="7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4000"/>
              <a:t>Shift security left</a:t>
            </a:r>
            <a:endParaRPr sz="4000"/>
          </a:p>
        </p:txBody>
      </p:sp>
      <p:pic>
        <p:nvPicPr>
          <p:cNvPr id="310" name="Shape 310"/>
          <p:cNvPicPr preferRelativeResize="0"/>
          <p:nvPr/>
        </p:nvPicPr>
        <p:blipFill>
          <a:blip r:embed="rId3">
            <a:alphaModFix/>
          </a:blip>
          <a:stretch>
            <a:fillRect/>
          </a:stretch>
        </p:blipFill>
        <p:spPr>
          <a:xfrm>
            <a:off x="4475425" y="1611849"/>
            <a:ext cx="4453749" cy="2594000"/>
          </a:xfrm>
          <a:prstGeom prst="rect">
            <a:avLst/>
          </a:prstGeom>
          <a:noFill/>
          <a:ln>
            <a:noFill/>
          </a:ln>
        </p:spPr>
      </p:pic>
      <p:sp>
        <p:nvSpPr>
          <p:cNvPr id="311" name="Shape 311"/>
          <p:cNvSpPr txBox="1"/>
          <p:nvPr/>
        </p:nvSpPr>
        <p:spPr>
          <a:xfrm>
            <a:off x="0" y="4863300"/>
            <a:ext cx="8929200" cy="28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https://visegradpost.com/en/2017/11/01/the-eastring-pipeline-project-is-launched/</a:t>
            </a:r>
            <a:endParaRPr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218700" y="959100"/>
            <a:ext cx="8706600" cy="32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t>Shift security</a:t>
            </a:r>
            <a:endParaRPr sz="9600"/>
          </a:p>
          <a:p>
            <a:pPr indent="0" lvl="0" marL="0" rtl="0" algn="ctr">
              <a:spcBef>
                <a:spcPts val="0"/>
              </a:spcBef>
              <a:spcAft>
                <a:spcPts val="0"/>
              </a:spcAft>
              <a:buNone/>
            </a:pPr>
            <a:r>
              <a:rPr b="1" lang="en-GB" sz="9600"/>
              <a:t>thin</a:t>
            </a:r>
            <a:r>
              <a:rPr b="1" lang="en-GB" sz="9600"/>
              <a:t>king</a:t>
            </a:r>
            <a:r>
              <a:rPr lang="en-GB" sz="9600"/>
              <a:t> left</a:t>
            </a:r>
            <a:endParaRPr sz="9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aphicFrame>
        <p:nvGraphicFramePr>
          <p:cNvPr id="321" name="Shape 321"/>
          <p:cNvGraphicFramePr/>
          <p:nvPr/>
        </p:nvGraphicFramePr>
        <p:xfrm>
          <a:off x="295200" y="343250"/>
          <a:ext cx="3000000" cy="3000000"/>
        </p:xfrm>
        <a:graphic>
          <a:graphicData uri="http://schemas.openxmlformats.org/drawingml/2006/table">
            <a:tbl>
              <a:tblPr>
                <a:noFill/>
                <a:tableStyleId>{5D61D3C4-EBDD-462B-85D1-7A1C81002901}</a:tableStyleId>
              </a:tblPr>
              <a:tblGrid>
                <a:gridCol w="2872750"/>
                <a:gridCol w="2872750"/>
                <a:gridCol w="2872750"/>
              </a:tblGrid>
              <a:tr h="970650">
                <a:tc>
                  <a:txBody>
                    <a:bodyPr>
                      <a:noAutofit/>
                    </a:bodyPr>
                    <a:lstStyle/>
                    <a:p>
                      <a:pPr indent="0" lvl="0" marL="0">
                        <a:spcBef>
                          <a:spcPts val="0"/>
                        </a:spcBef>
                        <a:spcAft>
                          <a:spcPts val="0"/>
                        </a:spcAft>
                        <a:buNone/>
                      </a:pPr>
                      <a:r>
                        <a:rPr b="1" lang="en-GB" sz="2400"/>
                        <a:t>Where we were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 are</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GB" sz="2400"/>
                        <a:t>Where we’re heading</a:t>
                      </a:r>
                      <a:endParaRPr b="1"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33775">
                <a:tc>
                  <a:txBody>
                    <a:bodyPr>
                      <a:noAutofit/>
                    </a:bodyPr>
                    <a:lstStyle/>
                    <a:p>
                      <a:pPr indent="0" lvl="0" marL="0">
                        <a:spcBef>
                          <a:spcPts val="0"/>
                        </a:spcBef>
                        <a:spcAft>
                          <a:spcPts val="0"/>
                        </a:spcAft>
                        <a:buNone/>
                      </a:pPr>
                      <a:r>
                        <a:rPr lang="en-GB" sz="2400"/>
                        <a:t>Department of “no”</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Isolated skills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Unaligned from business needs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Driven by tech</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Security in the pipelines</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Security benefits of automation and cloud</a:t>
                      </a:r>
                      <a:endParaRPr sz="2400"/>
                    </a:p>
                    <a:p>
                      <a:pPr indent="0" lvl="0" marL="0">
                        <a:spcBef>
                          <a:spcPts val="0"/>
                        </a:spcBef>
                        <a:spcAft>
                          <a:spcPts val="0"/>
                        </a:spcAft>
                        <a:buNone/>
                      </a:pPr>
                      <a:r>
                        <a:t/>
                      </a:r>
                      <a:endParaRPr sz="2400"/>
                    </a:p>
                    <a:p>
                      <a:pPr indent="0" lvl="0" marL="0">
                        <a:spcBef>
                          <a:spcPts val="0"/>
                        </a:spcBef>
                        <a:spcAft>
                          <a:spcPts val="0"/>
                        </a:spcAft>
                        <a:buNone/>
                      </a:pPr>
                      <a:r>
                        <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GB" sz="2400"/>
                        <a:t>Engagement</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Education</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Empowerment</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Bug b</a:t>
            </a:r>
            <a:r>
              <a:rPr lang="en-GB"/>
              <a:t>ounties </a:t>
            </a:r>
            <a:endParaRPr/>
          </a:p>
        </p:txBody>
      </p:sp>
      <p:sp>
        <p:nvSpPr>
          <p:cNvPr id="327" name="Shape 327"/>
          <p:cNvSpPr txBox="1"/>
          <p:nvPr/>
        </p:nvSpPr>
        <p:spPr>
          <a:xfrm>
            <a:off x="311693" y="5143505"/>
            <a:ext cx="7315200" cy="85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Speaking to tester</a:t>
            </a:r>
            <a:endParaRPr/>
          </a:p>
        </p:txBody>
      </p:sp>
      <p:pic>
        <p:nvPicPr>
          <p:cNvPr id="328" name="Shape 328"/>
          <p:cNvPicPr preferRelativeResize="0"/>
          <p:nvPr/>
        </p:nvPicPr>
        <p:blipFill>
          <a:blip r:embed="rId3">
            <a:alphaModFix/>
          </a:blip>
          <a:stretch>
            <a:fillRect/>
          </a:stretch>
        </p:blipFill>
        <p:spPr>
          <a:xfrm>
            <a:off x="914401" y="1403327"/>
            <a:ext cx="7315199" cy="3354560"/>
          </a:xfrm>
          <a:prstGeom prst="rect">
            <a:avLst/>
          </a:prstGeom>
          <a:noFill/>
          <a:ln>
            <a:noFill/>
          </a:ln>
        </p:spPr>
      </p:pic>
      <p:sp>
        <p:nvSpPr>
          <p:cNvPr id="329" name="Shape 329"/>
          <p:cNvSpPr txBox="1"/>
          <p:nvPr/>
        </p:nvSpPr>
        <p:spPr>
          <a:xfrm>
            <a:off x="0" y="4851000"/>
            <a:ext cx="8834400" cy="292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https://www.matrixfans.net/interview-with-darrin-prescott-stunt-double-agent-smith-from-the-matrix-reloaded-and-revolutions-2003/</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Security ch</a:t>
            </a:r>
            <a:r>
              <a:rPr lang="en-GB"/>
              <a:t>ampions </a:t>
            </a:r>
            <a:endParaRPr/>
          </a:p>
        </p:txBody>
      </p:sp>
      <p:sp>
        <p:nvSpPr>
          <p:cNvPr id="335" name="Shape 335"/>
          <p:cNvSpPr txBox="1"/>
          <p:nvPr/>
        </p:nvSpPr>
        <p:spPr>
          <a:xfrm>
            <a:off x="0" y="4834600"/>
            <a:ext cx="9144000" cy="30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100">
                <a:solidFill>
                  <a:schemeClr val="dk1"/>
                </a:solidFill>
              </a:rPr>
              <a:t>https://www.mmamania.com/2017/12/6/16743010/despite-ufc-getting-into-boxing-holly-holm-has-no-desire-return-sweet-science-mma</a:t>
            </a:r>
            <a:endParaRPr sz="1100">
              <a:solidFill>
                <a:schemeClr val="dk1"/>
              </a:solidFill>
            </a:endParaRPr>
          </a:p>
        </p:txBody>
      </p:sp>
      <p:pic>
        <p:nvPicPr>
          <p:cNvPr id="336" name="Shape 336"/>
          <p:cNvPicPr preferRelativeResize="0"/>
          <p:nvPr/>
        </p:nvPicPr>
        <p:blipFill>
          <a:blip r:embed="rId3">
            <a:alphaModFix/>
          </a:blip>
          <a:stretch>
            <a:fillRect/>
          </a:stretch>
        </p:blipFill>
        <p:spPr>
          <a:xfrm>
            <a:off x="1964950" y="1222495"/>
            <a:ext cx="5214099" cy="3476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Threat modeling</a:t>
            </a:r>
            <a:endParaRPr/>
          </a:p>
        </p:txBody>
      </p:sp>
      <p:pic>
        <p:nvPicPr>
          <p:cNvPr id="342" name="Shape 342"/>
          <p:cNvPicPr preferRelativeResize="0"/>
          <p:nvPr/>
        </p:nvPicPr>
        <p:blipFill>
          <a:blip r:embed="rId3">
            <a:alphaModFix/>
          </a:blip>
          <a:stretch>
            <a:fillRect/>
          </a:stretch>
        </p:blipFill>
        <p:spPr>
          <a:xfrm>
            <a:off x="2661513" y="1017725"/>
            <a:ext cx="3820975" cy="3820975"/>
          </a:xfrm>
          <a:prstGeom prst="rect">
            <a:avLst/>
          </a:prstGeom>
          <a:noFill/>
          <a:ln>
            <a:noFill/>
          </a:ln>
        </p:spPr>
      </p:pic>
      <p:sp>
        <p:nvSpPr>
          <p:cNvPr id="343" name="Shape 343"/>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https://www.everythingwingchun.com/WING-CHUN-DUMMY-Warrior-Compact-Wall-Mounted-p/myj-wma-compact.htm</a:t>
            </a:r>
            <a:endParaRPr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It’s easy, you already do it...</a:t>
            </a:r>
            <a:endParaRPr/>
          </a:p>
        </p:txBody>
      </p:sp>
      <p:pic>
        <p:nvPicPr>
          <p:cNvPr id="349" name="Shape 349"/>
          <p:cNvPicPr preferRelativeResize="0"/>
          <p:nvPr/>
        </p:nvPicPr>
        <p:blipFill>
          <a:blip r:embed="rId3">
            <a:alphaModFix/>
          </a:blip>
          <a:stretch>
            <a:fillRect/>
          </a:stretch>
        </p:blipFill>
        <p:spPr>
          <a:xfrm>
            <a:off x="1805225" y="1098592"/>
            <a:ext cx="5533551" cy="3689026"/>
          </a:xfrm>
          <a:prstGeom prst="rect">
            <a:avLst/>
          </a:prstGeom>
          <a:noFill/>
          <a:ln>
            <a:noFill/>
          </a:ln>
        </p:spPr>
      </p:pic>
      <p:sp>
        <p:nvSpPr>
          <p:cNvPr id="350" name="Shape 350"/>
          <p:cNvSpPr txBox="1"/>
          <p:nvPr/>
        </p:nvSpPr>
        <p:spPr>
          <a:xfrm>
            <a:off x="0" y="4868500"/>
            <a:ext cx="65085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https://pxhere.com/en/photo/722219</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Why threat model?</a:t>
            </a:r>
            <a:endParaRPr/>
          </a:p>
        </p:txBody>
      </p:sp>
      <p:sp>
        <p:nvSpPr>
          <p:cNvPr id="356" name="Shape 356"/>
          <p:cNvSpPr txBox="1"/>
          <p:nvPr/>
        </p:nvSpPr>
        <p:spPr>
          <a:xfrm>
            <a:off x="281100" y="1349275"/>
            <a:ext cx="8581800" cy="30183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Char char="●"/>
            </a:pPr>
            <a:r>
              <a:rPr lang="en-GB" sz="2400"/>
              <a:t>Find security issues sooner and cheaper - help to deliver on time and in scope</a:t>
            </a:r>
            <a:endParaRPr sz="2400"/>
          </a:p>
          <a:p>
            <a:pPr indent="-381000" lvl="0" marL="457200" rtl="0">
              <a:lnSpc>
                <a:spcPct val="100000"/>
              </a:lnSpc>
              <a:spcBef>
                <a:spcPts val="1000"/>
              </a:spcBef>
              <a:spcAft>
                <a:spcPts val="0"/>
              </a:spcAft>
              <a:buSzPts val="2400"/>
              <a:buChar char="●"/>
            </a:pPr>
            <a:r>
              <a:rPr lang="en-GB" sz="2400"/>
              <a:t>Even for production systems, find and fix threats before the hackers find them</a:t>
            </a:r>
            <a:endParaRPr sz="2400"/>
          </a:p>
          <a:p>
            <a:pPr indent="-381000" lvl="0" marL="457200" rtl="0">
              <a:lnSpc>
                <a:spcPct val="100000"/>
              </a:lnSpc>
              <a:spcBef>
                <a:spcPts val="1000"/>
              </a:spcBef>
              <a:spcAft>
                <a:spcPts val="0"/>
              </a:spcAft>
              <a:buSzPts val="2400"/>
              <a:buChar char="●"/>
            </a:pPr>
            <a:r>
              <a:rPr lang="en-GB" sz="2400"/>
              <a:t>Puts controls into context, help prioritise investment</a:t>
            </a:r>
            <a:endParaRPr sz="2400"/>
          </a:p>
          <a:p>
            <a:pPr indent="-381000" lvl="0" marL="457200" rtl="0">
              <a:spcBef>
                <a:spcPts val="1000"/>
              </a:spcBef>
              <a:spcAft>
                <a:spcPts val="1000"/>
              </a:spcAft>
              <a:buClr>
                <a:schemeClr val="dk1"/>
              </a:buClr>
              <a:buSzPts val="2400"/>
              <a:buChar char="●"/>
            </a:pPr>
            <a:r>
              <a:rPr lang="en-GB" sz="2400">
                <a:solidFill>
                  <a:schemeClr val="dk1"/>
                </a:solidFill>
              </a:rPr>
              <a:t>Brings security closer to other teams</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So why aren</a:t>
            </a:r>
            <a:r>
              <a:rPr lang="en-GB"/>
              <a:t>'t more people doing it?</a:t>
            </a:r>
            <a:endParaRPr/>
          </a:p>
        </p:txBody>
      </p:sp>
      <p:sp>
        <p:nvSpPr>
          <p:cNvPr id="362" name="Shape 362"/>
          <p:cNvSpPr txBox="1"/>
          <p:nvPr/>
        </p:nvSpPr>
        <p:spPr>
          <a:xfrm>
            <a:off x="1529400" y="2139500"/>
            <a:ext cx="6085200" cy="138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600"/>
              <a:t>WARNING: This next section contains wild speculation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1619250" y="152400"/>
            <a:ext cx="5905500" cy="4410075"/>
          </a:xfrm>
          <a:prstGeom prst="rect">
            <a:avLst/>
          </a:prstGeom>
          <a:noFill/>
          <a:ln>
            <a:noFill/>
          </a:ln>
        </p:spPr>
      </p:pic>
      <p:sp>
        <p:nvSpPr>
          <p:cNvPr id="78" name="Shape 78"/>
          <p:cNvSpPr txBox="1"/>
          <p:nvPr/>
        </p:nvSpPr>
        <p:spPr>
          <a:xfrm>
            <a:off x="-43100" y="4863325"/>
            <a:ext cx="83904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https://imgflip.com/memegenerator/Scared-Cat</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idx="1" type="body"/>
          </p:nvPr>
        </p:nvSpPr>
        <p:spPr>
          <a:xfrm>
            <a:off x="297325" y="1229262"/>
            <a:ext cx="2418000" cy="229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000000"/>
                </a:solidFill>
              </a:rPr>
              <a:t>Not a blinky box you can buy, install and ignore</a:t>
            </a:r>
            <a:endParaRPr sz="3000">
              <a:solidFill>
                <a:srgbClr val="000000"/>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368" name="Shape 368"/>
          <p:cNvPicPr preferRelativeResize="0"/>
          <p:nvPr/>
        </p:nvPicPr>
        <p:blipFill>
          <a:blip r:embed="rId3">
            <a:alphaModFix/>
          </a:blip>
          <a:stretch>
            <a:fillRect/>
          </a:stretch>
        </p:blipFill>
        <p:spPr>
          <a:xfrm>
            <a:off x="2854850" y="715688"/>
            <a:ext cx="5905500" cy="3324225"/>
          </a:xfrm>
          <a:prstGeom prst="rect">
            <a:avLst/>
          </a:prstGeom>
          <a:noFill/>
          <a:ln>
            <a:noFill/>
          </a:ln>
        </p:spPr>
      </p:pic>
      <p:sp>
        <p:nvSpPr>
          <p:cNvPr id="369" name="Shape 369"/>
          <p:cNvSpPr txBox="1"/>
          <p:nvPr/>
        </p:nvSpPr>
        <p:spPr>
          <a:xfrm>
            <a:off x="0" y="4827300"/>
            <a:ext cx="9144000" cy="3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http://www.itpro.co.uk/server/28801/dell-emc-gains-server-market-share-at-hpes-expense</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3514350" y="885825"/>
            <a:ext cx="4886325" cy="3371850"/>
          </a:xfrm>
          <a:prstGeom prst="rect">
            <a:avLst/>
          </a:prstGeom>
          <a:noFill/>
          <a:ln>
            <a:noFill/>
          </a:ln>
        </p:spPr>
      </p:pic>
      <p:sp>
        <p:nvSpPr>
          <p:cNvPr id="380" name="Shape 380"/>
          <p:cNvSpPr txBox="1"/>
          <p:nvPr/>
        </p:nvSpPr>
        <p:spPr>
          <a:xfrm>
            <a:off x="280175" y="1246350"/>
            <a:ext cx="3110400" cy="26508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4800"/>
              <a:t>There are “other” priorities</a:t>
            </a:r>
            <a:endParaRPr sz="4800"/>
          </a:p>
        </p:txBody>
      </p:sp>
      <p:sp>
        <p:nvSpPr>
          <p:cNvPr id="381" name="Shape 381"/>
          <p:cNvSpPr txBox="1"/>
          <p:nvPr/>
        </p:nvSpPr>
        <p:spPr>
          <a:xfrm>
            <a:off x="0" y="4884900"/>
            <a:ext cx="9144000" cy="258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http://racehq.com/escaping-the-curse-of-the-sticky-note-man/</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nvSpPr>
        <p:spPr>
          <a:xfrm>
            <a:off x="459300" y="1016550"/>
            <a:ext cx="8225400" cy="3110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7200"/>
              <a:t>Start simple</a:t>
            </a:r>
            <a:endParaRPr sz="7200"/>
          </a:p>
          <a:p>
            <a:pPr indent="0" lvl="0" marL="0" algn="ctr">
              <a:spcBef>
                <a:spcPts val="0"/>
              </a:spcBef>
              <a:spcAft>
                <a:spcPts val="0"/>
              </a:spcAft>
              <a:buNone/>
            </a:pPr>
            <a:r>
              <a:rPr lang="en-GB" sz="7200"/>
              <a:t>Keep it lean</a:t>
            </a:r>
            <a:endParaRPr sz="7200"/>
          </a:p>
          <a:p>
            <a:pPr indent="0" lvl="0" marL="0" algn="ctr">
              <a:spcBef>
                <a:spcPts val="0"/>
              </a:spcBef>
              <a:spcAft>
                <a:spcPts val="0"/>
              </a:spcAft>
              <a:buNone/>
            </a:pPr>
            <a:r>
              <a:rPr lang="en-GB" sz="7200"/>
              <a:t>Learn &amp; adapt</a:t>
            </a:r>
            <a:endParaRPr sz="7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403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Threat Modeling ecosystem is growing.</a:t>
            </a:r>
            <a:endParaRPr/>
          </a:p>
          <a:p>
            <a:pPr indent="0" lvl="0" marL="0">
              <a:spcBef>
                <a:spcPts val="0"/>
              </a:spcBef>
              <a:spcAft>
                <a:spcPts val="0"/>
              </a:spcAft>
              <a:buNone/>
            </a:pPr>
            <a:r>
              <a:t/>
            </a:r>
            <a:endParaRPr/>
          </a:p>
          <a:p>
            <a:pPr indent="0" lvl="0" marL="0">
              <a:spcBef>
                <a:spcPts val="0"/>
              </a:spcBef>
              <a:spcAft>
                <a:spcPts val="0"/>
              </a:spcAft>
              <a:buNone/>
            </a:pPr>
            <a:r>
              <a:rPr lang="en-GB"/>
              <a:t>There are increasing numbers of open source projects, commercial tools, approaches &amp; methodologies, and more varied applications and use cases.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1524000" y="123675"/>
            <a:ext cx="6096000" cy="4572000"/>
          </a:xfrm>
          <a:prstGeom prst="rect">
            <a:avLst/>
          </a:prstGeom>
          <a:noFill/>
          <a:ln>
            <a:noFill/>
          </a:ln>
        </p:spPr>
      </p:pic>
      <p:sp>
        <p:nvSpPr>
          <p:cNvPr id="397" name="Shape 397"/>
          <p:cNvSpPr txBox="1"/>
          <p:nvPr/>
        </p:nvSpPr>
        <p:spPr>
          <a:xfrm>
            <a:off x="0" y="4870500"/>
            <a:ext cx="9144000" cy="27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t>https://www.boston.com/weather/weather/2012/07/17/very_hot_today_cooling_trend_b</a:t>
            </a:r>
            <a:endParaRPr sz="1100"/>
          </a:p>
        </p:txBody>
      </p:sp>
      <p:sp>
        <p:nvSpPr>
          <p:cNvPr id="398" name="Shape 398"/>
          <p:cNvSpPr/>
          <p:nvPr/>
        </p:nvSpPr>
        <p:spPr>
          <a:xfrm>
            <a:off x="1716900" y="107750"/>
            <a:ext cx="3555900" cy="30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txBox="1"/>
          <p:nvPr/>
        </p:nvSpPr>
        <p:spPr>
          <a:xfrm>
            <a:off x="1860575" y="21650"/>
            <a:ext cx="3081900" cy="4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Threat Modeling Forecast</a:t>
            </a:r>
            <a:endParaRPr b="1" sz="1800"/>
          </a:p>
        </p:txBody>
      </p:sp>
      <p:sp>
        <p:nvSpPr>
          <p:cNvPr id="400" name="Shape 400"/>
          <p:cNvSpPr/>
          <p:nvPr/>
        </p:nvSpPr>
        <p:spPr>
          <a:xfrm>
            <a:off x="4015675" y="19611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GB" sz="1800">
                <a:solidFill>
                  <a:srgbClr val="FFFF00"/>
                </a:solidFill>
              </a:rPr>
              <a:t>HOT</a:t>
            </a:r>
            <a:endParaRPr b="1" sz="1800">
              <a:solidFill>
                <a:srgbClr val="FFFF00"/>
              </a:solidFill>
            </a:endParaRPr>
          </a:p>
        </p:txBody>
      </p:sp>
      <p:sp>
        <p:nvSpPr>
          <p:cNvPr id="401" name="Shape 401"/>
          <p:cNvSpPr/>
          <p:nvPr/>
        </p:nvSpPr>
        <p:spPr>
          <a:xfrm>
            <a:off x="6308800" y="1747175"/>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02" name="Shape 402"/>
          <p:cNvSpPr/>
          <p:nvPr/>
        </p:nvSpPr>
        <p:spPr>
          <a:xfrm>
            <a:off x="637500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
        <p:nvSpPr>
          <p:cNvPr id="403" name="Shape 403"/>
          <p:cNvSpPr/>
          <p:nvPr/>
        </p:nvSpPr>
        <p:spPr>
          <a:xfrm>
            <a:off x="2375250" y="987250"/>
            <a:ext cx="797400" cy="42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00"/>
                </a:solidFill>
              </a:rPr>
              <a:t>HOT</a:t>
            </a:r>
            <a:endParaRPr b="1" sz="1800">
              <a:solidFill>
                <a:srgbClr val="FFFF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Thre</a:t>
            </a:r>
            <a:r>
              <a:rPr lang="en-GB"/>
              <a:t>at Modeling Walk-through</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Mark. He’s a developer.</a:t>
            </a:r>
            <a:endParaRPr/>
          </a:p>
        </p:txBody>
      </p:sp>
      <p:pic>
        <p:nvPicPr>
          <p:cNvPr id="414" name="Shape 414"/>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415" name="Shape 415"/>
          <p:cNvSpPr txBox="1"/>
          <p:nvPr/>
        </p:nvSpPr>
        <p:spPr>
          <a:xfrm>
            <a:off x="3445717" y="1619015"/>
            <a:ext cx="5290500" cy="29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Working to tight deadlines</a:t>
            </a:r>
            <a:endParaRPr sz="1800"/>
          </a:p>
          <a:p>
            <a:pPr indent="-342900" lvl="0" marL="457200" rtl="0">
              <a:spcBef>
                <a:spcPts val="0"/>
              </a:spcBef>
              <a:spcAft>
                <a:spcPts val="0"/>
              </a:spcAft>
              <a:buSzPts val="1800"/>
              <a:buChar char="●"/>
            </a:pPr>
            <a:r>
              <a:rPr lang="en-GB" sz="1800"/>
              <a:t>Needs to get something working asap</a:t>
            </a:r>
            <a:endParaRPr sz="1800"/>
          </a:p>
          <a:p>
            <a:pPr indent="-342900" lvl="0" marL="457200" rtl="0">
              <a:spcBef>
                <a:spcPts val="0"/>
              </a:spcBef>
              <a:spcAft>
                <a:spcPts val="0"/>
              </a:spcAft>
              <a:buSzPts val="1800"/>
              <a:buChar char="●"/>
            </a:pPr>
            <a:r>
              <a:rPr lang="en-GB" sz="1800"/>
              <a:t>Will have to support services once live</a:t>
            </a:r>
            <a:endParaRPr sz="1800"/>
          </a:p>
          <a:p>
            <a:pPr indent="-342900" lvl="0" marL="457200" rtl="0">
              <a:spcBef>
                <a:spcPts val="0"/>
              </a:spcBef>
              <a:spcAft>
                <a:spcPts val="0"/>
              </a:spcAft>
              <a:buSzPts val="1800"/>
              <a:buChar char="●"/>
            </a:pPr>
            <a:r>
              <a:rPr lang="en-GB" sz="1800"/>
              <a:t>Loves full-stack work</a:t>
            </a:r>
            <a:endParaRPr sz="1800"/>
          </a:p>
          <a:p>
            <a:pPr indent="-342900" lvl="0" marL="457200" rtl="0">
              <a:spcBef>
                <a:spcPts val="0"/>
              </a:spcBef>
              <a:spcAft>
                <a:spcPts val="0"/>
              </a:spcAft>
              <a:buSzPts val="1800"/>
              <a:buChar char="●"/>
            </a:pPr>
            <a:r>
              <a:rPr lang="en-GB" sz="1800"/>
              <a:t>New to cloud</a:t>
            </a:r>
            <a:endParaRPr sz="1800"/>
          </a:p>
          <a:p>
            <a:pPr indent="-342900" lvl="0" marL="457200" rtl="0">
              <a:spcBef>
                <a:spcPts val="0"/>
              </a:spcBef>
              <a:spcAft>
                <a:spcPts val="0"/>
              </a:spcAft>
              <a:buSzPts val="1800"/>
              <a:buChar char="●"/>
            </a:pPr>
            <a:r>
              <a:rPr lang="en-GB" sz="1800"/>
              <a:t>Always considers end users, accessibility champion</a:t>
            </a:r>
            <a:endParaRPr sz="1800"/>
          </a:p>
        </p:txBody>
      </p:sp>
      <p:sp>
        <p:nvSpPr>
          <p:cNvPr id="416" name="Shape 416"/>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Image credit: Rebecca Manning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Mark’s task</a:t>
            </a:r>
            <a:endParaRPr/>
          </a:p>
        </p:txBody>
      </p:sp>
      <p:sp>
        <p:nvSpPr>
          <p:cNvPr id="422" name="Shape 422"/>
          <p:cNvSpPr txBox="1"/>
          <p:nvPr/>
        </p:nvSpPr>
        <p:spPr>
          <a:xfrm>
            <a:off x="409475" y="1156575"/>
            <a:ext cx="8196600" cy="387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434343"/>
                </a:solidFill>
                <a:latin typeface="Consolas"/>
                <a:ea typeface="Consolas"/>
                <a:cs typeface="Consolas"/>
                <a:sym typeface="Consolas"/>
              </a:rPr>
              <a:t>Feature: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In order to ensure the quality of 3rd-party data submissions</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As a business analyst</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  I want a data parsing and validation engine</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sz="1800">
                <a:solidFill>
                  <a:srgbClr val="434343"/>
                </a:solidFill>
                <a:latin typeface="Consolas"/>
                <a:ea typeface="Consolas"/>
                <a:cs typeface="Consolas"/>
                <a:sym typeface="Consolas"/>
              </a:rPr>
              <a:t>Requirements:</a:t>
            </a:r>
            <a:endParaRPr sz="1800">
              <a:solidFill>
                <a:srgbClr val="434343"/>
              </a:solidFill>
              <a:latin typeface="Consolas"/>
              <a:ea typeface="Consolas"/>
              <a:cs typeface="Consolas"/>
              <a:sym typeface="Consolas"/>
            </a:endParaRPr>
          </a:p>
          <a:p>
            <a:pPr indent="0" lvl="0" marL="0">
              <a:spcBef>
                <a:spcPts val="0"/>
              </a:spcBef>
              <a:spcAft>
                <a:spcPts val="0"/>
              </a:spcAft>
              <a:buNone/>
            </a:pPr>
            <a:r>
              <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Web-based API to replace existing system</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Validate subset of the data against our 3rd-party partner</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Transform and scrub data where needed</a:t>
            </a:r>
            <a:endParaRPr sz="1800">
              <a:solidFill>
                <a:srgbClr val="434343"/>
              </a:solidFill>
              <a:latin typeface="Consolas"/>
              <a:ea typeface="Consolas"/>
              <a:cs typeface="Consolas"/>
              <a:sym typeface="Consolas"/>
            </a:endParaRPr>
          </a:p>
          <a:p>
            <a:pPr indent="-342900" lvl="0" marL="45720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Write processed data objects to S3 so new backend process can pick them up</a:t>
            </a:r>
            <a:endParaRPr sz="1800">
              <a:solidFill>
                <a:srgbClr val="434343"/>
              </a:solidFill>
              <a:latin typeface="Consolas"/>
              <a:ea typeface="Consolas"/>
              <a:cs typeface="Consolas"/>
              <a:sym typeface="Consolas"/>
            </a:endParaRPr>
          </a:p>
          <a:p>
            <a:pPr indent="0" lvl="0" marL="0">
              <a:spcBef>
                <a:spcPts val="0"/>
              </a:spcBef>
              <a:spcAft>
                <a:spcPts val="0"/>
              </a:spcAft>
              <a:buNone/>
            </a:pPr>
            <a:r>
              <a:rPr lang="en-GB">
                <a:solidFill>
                  <a:srgbClr val="434343"/>
                </a:solidFill>
              </a:rPr>
              <a:t>  </a:t>
            </a:r>
            <a:endParaRPr>
              <a:solidFill>
                <a:srgbClr val="43434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1818687" y="110300"/>
            <a:ext cx="5506626" cy="4922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1527075" y="114125"/>
            <a:ext cx="6089849" cy="4454675"/>
          </a:xfrm>
          <a:prstGeom prst="rect">
            <a:avLst/>
          </a:prstGeom>
          <a:noFill/>
          <a:ln>
            <a:noFill/>
          </a:ln>
        </p:spPr>
      </p:pic>
      <p:sp>
        <p:nvSpPr>
          <p:cNvPr id="84" name="Shape 84"/>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Shape 432"/>
          <p:cNvPicPr preferRelativeResize="0"/>
          <p:nvPr/>
        </p:nvPicPr>
        <p:blipFill>
          <a:blip r:embed="rId3">
            <a:alphaModFix/>
          </a:blip>
          <a:stretch>
            <a:fillRect/>
          </a:stretch>
        </p:blipFill>
        <p:spPr>
          <a:xfrm>
            <a:off x="159575" y="661262"/>
            <a:ext cx="2865731" cy="3820975"/>
          </a:xfrm>
          <a:prstGeom prst="rect">
            <a:avLst/>
          </a:prstGeom>
          <a:noFill/>
          <a:ln>
            <a:noFill/>
          </a:ln>
        </p:spPr>
      </p:pic>
      <p:sp>
        <p:nvSpPr>
          <p:cNvPr id="433" name="Shape 433"/>
          <p:cNvSpPr/>
          <p:nvPr/>
        </p:nvSpPr>
        <p:spPr>
          <a:xfrm>
            <a:off x="3290100" y="409475"/>
            <a:ext cx="5028600" cy="1501500"/>
          </a:xfrm>
          <a:prstGeom prst="wedgeRoundRectCallout">
            <a:avLst>
              <a:gd fmla="val -57278" name="adj1"/>
              <a:gd fmla="val 844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Hey Tara. Would you mind taking a look at this design with me? I’d love to know whether I’m missing any key operational things.</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Tara. She’s an operations engineer.</a:t>
            </a:r>
            <a:endParaRPr/>
          </a:p>
        </p:txBody>
      </p:sp>
      <p:sp>
        <p:nvSpPr>
          <p:cNvPr id="439" name="Shape 439"/>
          <p:cNvSpPr txBox="1"/>
          <p:nvPr/>
        </p:nvSpPr>
        <p:spPr>
          <a:xfrm>
            <a:off x="311700" y="1570540"/>
            <a:ext cx="4616400" cy="327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Loves metrics </a:t>
            </a:r>
            <a:r>
              <a:rPr lang="en-GB" sz="1800"/>
              <a:t>and graphs</a:t>
            </a:r>
            <a:endParaRPr sz="1800"/>
          </a:p>
          <a:p>
            <a:pPr indent="-342900" lvl="0" marL="457200" rtl="0">
              <a:spcBef>
                <a:spcPts val="0"/>
              </a:spcBef>
              <a:spcAft>
                <a:spcPts val="0"/>
              </a:spcAft>
              <a:buSzPts val="1800"/>
              <a:buChar char="●"/>
            </a:pPr>
            <a:r>
              <a:rPr lang="en-GB" sz="1800"/>
              <a:t>Big fan of IaC and config management</a:t>
            </a:r>
            <a:endParaRPr sz="1800"/>
          </a:p>
          <a:p>
            <a:pPr indent="-342900" lvl="0" marL="457200" rtl="0">
              <a:spcBef>
                <a:spcPts val="0"/>
              </a:spcBef>
              <a:spcAft>
                <a:spcPts val="0"/>
              </a:spcAft>
              <a:buClr>
                <a:schemeClr val="dk1"/>
              </a:buClr>
              <a:buSzPts val="1800"/>
              <a:buChar char="●"/>
            </a:pPr>
            <a:r>
              <a:rPr lang="en-GB" sz="1800">
                <a:solidFill>
                  <a:schemeClr val="dk1"/>
                </a:solidFill>
              </a:rPr>
              <a:t>Works closely with devs, helping them to automate deployments etc.</a:t>
            </a:r>
            <a:endParaRPr sz="1800"/>
          </a:p>
          <a:p>
            <a:pPr indent="-342900" lvl="0" marL="457200" rtl="0">
              <a:spcBef>
                <a:spcPts val="0"/>
              </a:spcBef>
              <a:spcAft>
                <a:spcPts val="0"/>
              </a:spcAft>
              <a:buSzPts val="1800"/>
              <a:buChar char="●"/>
            </a:pPr>
            <a:r>
              <a:rPr lang="en-GB" sz="1800"/>
              <a:t>Believes containers are the future </a:t>
            </a:r>
            <a:endParaRPr sz="1800"/>
          </a:p>
          <a:p>
            <a:pPr indent="-342900" lvl="0" marL="457200" rtl="0">
              <a:spcBef>
                <a:spcPts val="0"/>
              </a:spcBef>
              <a:spcAft>
                <a:spcPts val="0"/>
              </a:spcAft>
              <a:buSzPts val="1800"/>
              <a:buChar char="●"/>
            </a:pPr>
            <a:r>
              <a:rPr lang="en-GB" sz="1800"/>
              <a:t>Moto is “Fail fast, fail often”</a:t>
            </a:r>
            <a:endParaRPr/>
          </a:p>
        </p:txBody>
      </p:sp>
      <p:pic>
        <p:nvPicPr>
          <p:cNvPr id="440" name="Shape 440"/>
          <p:cNvPicPr preferRelativeResize="0"/>
          <p:nvPr/>
        </p:nvPicPr>
        <p:blipFill>
          <a:blip r:embed="rId3">
            <a:alphaModFix/>
          </a:blip>
          <a:stretch>
            <a:fillRect/>
          </a:stretch>
        </p:blipFill>
        <p:spPr>
          <a:xfrm>
            <a:off x="5870700" y="1119850"/>
            <a:ext cx="2863744" cy="3820977"/>
          </a:xfrm>
          <a:prstGeom prst="rect">
            <a:avLst/>
          </a:prstGeom>
          <a:noFill/>
          <a:ln>
            <a:noFill/>
          </a:ln>
        </p:spPr>
      </p:pic>
      <p:sp>
        <p:nvSpPr>
          <p:cNvPr id="441" name="Shape 441"/>
          <p:cNvSpPr txBox="1"/>
          <p:nvPr/>
        </p:nvSpPr>
        <p:spPr>
          <a:xfrm>
            <a:off x="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6966350" y="244250"/>
            <a:ext cx="2127276" cy="2838349"/>
          </a:xfrm>
          <a:prstGeom prst="rect">
            <a:avLst/>
          </a:prstGeom>
          <a:noFill/>
          <a:ln>
            <a:noFill/>
          </a:ln>
        </p:spPr>
      </p:pic>
      <p:sp>
        <p:nvSpPr>
          <p:cNvPr id="447" name="Shape 447"/>
          <p:cNvSpPr/>
          <p:nvPr/>
        </p:nvSpPr>
        <p:spPr>
          <a:xfrm>
            <a:off x="2422050" y="244250"/>
            <a:ext cx="4299900" cy="1041600"/>
          </a:xfrm>
          <a:prstGeom prst="wedgeRoundRectCallout">
            <a:avLst>
              <a:gd fmla="val 62575" name="adj1"/>
              <a:gd fmla="val 1620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This looks great Mark. How are you doing monitoring, logging and backups?</a:t>
            </a:r>
            <a:endParaRPr sz="1800"/>
          </a:p>
        </p:txBody>
      </p:sp>
      <p:pic>
        <p:nvPicPr>
          <p:cNvPr id="448" name="Shape 448"/>
          <p:cNvPicPr preferRelativeResize="0"/>
          <p:nvPr/>
        </p:nvPicPr>
        <p:blipFill>
          <a:blip r:embed="rId4">
            <a:alphaModFix/>
          </a:blip>
          <a:stretch>
            <a:fillRect/>
          </a:stretch>
        </p:blipFill>
        <p:spPr>
          <a:xfrm>
            <a:off x="166775" y="2305979"/>
            <a:ext cx="1977024" cy="2636050"/>
          </a:xfrm>
          <a:prstGeom prst="rect">
            <a:avLst/>
          </a:prstGeom>
          <a:noFill/>
          <a:ln>
            <a:noFill/>
          </a:ln>
        </p:spPr>
      </p:pic>
      <p:sp>
        <p:nvSpPr>
          <p:cNvPr id="449" name="Shape 449"/>
          <p:cNvSpPr/>
          <p:nvPr/>
        </p:nvSpPr>
        <p:spPr>
          <a:xfrm>
            <a:off x="2405125" y="1533138"/>
            <a:ext cx="4299900" cy="1233900"/>
          </a:xfrm>
          <a:prstGeom prst="wedgeRoundRectCallout">
            <a:avLst>
              <a:gd fmla="val -63500" name="adj1"/>
              <a:gd fmla="val 50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Not sure yet. Is there a cloud service I could be use?</a:t>
            </a:r>
            <a:endParaRPr sz="1800"/>
          </a:p>
        </p:txBody>
      </p:sp>
      <p:sp>
        <p:nvSpPr>
          <p:cNvPr id="450" name="Shape 450"/>
          <p:cNvSpPr/>
          <p:nvPr/>
        </p:nvSpPr>
        <p:spPr>
          <a:xfrm>
            <a:off x="2405125" y="3014325"/>
            <a:ext cx="4299900" cy="1475400"/>
          </a:xfrm>
          <a:prstGeom prst="wedgeRoundRectCallout">
            <a:avLst>
              <a:gd fmla="val 65976" name="adj1"/>
              <a:gd fmla="val -561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Of course! You can use CloudWatch for monitoring and logging, and Snapshots for backups. Something like this….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Shape 455"/>
          <p:cNvPicPr preferRelativeResize="0"/>
          <p:nvPr/>
        </p:nvPicPr>
        <p:blipFill>
          <a:blip r:embed="rId3">
            <a:alphaModFix/>
          </a:blip>
          <a:stretch>
            <a:fillRect/>
          </a:stretch>
        </p:blipFill>
        <p:spPr>
          <a:xfrm>
            <a:off x="1874538" y="160225"/>
            <a:ext cx="5394925" cy="48230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Shape 460"/>
          <p:cNvPicPr preferRelativeResize="0"/>
          <p:nvPr/>
        </p:nvPicPr>
        <p:blipFill>
          <a:blip r:embed="rId3">
            <a:alphaModFix/>
          </a:blip>
          <a:stretch>
            <a:fillRect/>
          </a:stretch>
        </p:blipFill>
        <p:spPr>
          <a:xfrm>
            <a:off x="6966350" y="2149250"/>
            <a:ext cx="2127276" cy="2838349"/>
          </a:xfrm>
          <a:prstGeom prst="rect">
            <a:avLst/>
          </a:prstGeom>
          <a:noFill/>
          <a:ln>
            <a:noFill/>
          </a:ln>
        </p:spPr>
      </p:pic>
      <p:sp>
        <p:nvSpPr>
          <p:cNvPr id="461" name="Shape 461"/>
          <p:cNvSpPr/>
          <p:nvPr/>
        </p:nvSpPr>
        <p:spPr>
          <a:xfrm>
            <a:off x="2422050" y="244250"/>
            <a:ext cx="4299900" cy="10416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Hmmm. Some of the data we’re handling is pretty sensitive. Do you think it looks ok in terms of security?</a:t>
            </a:r>
            <a:endParaRPr sz="1800"/>
          </a:p>
        </p:txBody>
      </p:sp>
      <p:pic>
        <p:nvPicPr>
          <p:cNvPr id="462" name="Shape 462"/>
          <p:cNvPicPr preferRelativeResize="0"/>
          <p:nvPr/>
        </p:nvPicPr>
        <p:blipFill>
          <a:blip r:embed="rId4">
            <a:alphaModFix/>
          </a:blip>
          <a:stretch>
            <a:fillRect/>
          </a:stretch>
        </p:blipFill>
        <p:spPr>
          <a:xfrm>
            <a:off x="166775" y="172379"/>
            <a:ext cx="1977024" cy="2636050"/>
          </a:xfrm>
          <a:prstGeom prst="rect">
            <a:avLst/>
          </a:prstGeom>
          <a:noFill/>
          <a:ln>
            <a:noFill/>
          </a:ln>
        </p:spPr>
      </p:pic>
      <p:sp>
        <p:nvSpPr>
          <p:cNvPr id="463" name="Shape 463"/>
          <p:cNvSpPr/>
          <p:nvPr/>
        </p:nvSpPr>
        <p:spPr>
          <a:xfrm>
            <a:off x="2422050" y="1920638"/>
            <a:ext cx="4299900" cy="12339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 can’t see anything obviously bad. Perhaps we can ask Emily to take a look. She works in the security team.</a:t>
            </a:r>
            <a:endParaRPr sz="1800"/>
          </a:p>
        </p:txBody>
      </p:sp>
      <p:sp>
        <p:nvSpPr>
          <p:cNvPr id="464" name="Shape 464"/>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 don’t really know anyone in that team. Thanks for helping.</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This is Emily. She’s a security engineer.</a:t>
            </a:r>
            <a:endParaRPr/>
          </a:p>
        </p:txBody>
      </p:sp>
      <p:pic>
        <p:nvPicPr>
          <p:cNvPr id="470" name="Shape 470"/>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471" name="Shape 471"/>
          <p:cNvSpPr txBox="1"/>
          <p:nvPr/>
        </p:nvSpPr>
        <p:spPr>
          <a:xfrm>
            <a:off x="3491365" y="1358173"/>
            <a:ext cx="4722300" cy="344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Profile</a:t>
            </a:r>
            <a:endParaRPr sz="2400"/>
          </a:p>
          <a:p>
            <a:pPr indent="0" lvl="0" marL="0">
              <a:spcBef>
                <a:spcPts val="0"/>
              </a:spcBef>
              <a:spcAft>
                <a:spcPts val="0"/>
              </a:spcAft>
              <a:buNone/>
            </a:pPr>
            <a:r>
              <a:t/>
            </a:r>
            <a:endParaRPr/>
          </a:p>
          <a:p>
            <a:pPr indent="-342900" lvl="0" marL="457200" rtl="0">
              <a:spcBef>
                <a:spcPts val="0"/>
              </a:spcBef>
              <a:spcAft>
                <a:spcPts val="0"/>
              </a:spcAft>
              <a:buSzPts val="1800"/>
              <a:buChar char="●"/>
            </a:pPr>
            <a:r>
              <a:rPr lang="en-GB" sz="1800"/>
              <a:t>Used to </a:t>
            </a:r>
            <a:r>
              <a:rPr lang="en-GB" sz="1800"/>
              <a:t>be a developer, then got into pentesting</a:t>
            </a:r>
            <a:endParaRPr sz="1800"/>
          </a:p>
          <a:p>
            <a:pPr indent="-342900" lvl="0" marL="457200" rtl="0">
              <a:spcBef>
                <a:spcPts val="0"/>
              </a:spcBef>
              <a:spcAft>
                <a:spcPts val="0"/>
              </a:spcAft>
              <a:buSzPts val="1800"/>
              <a:buChar char="●"/>
            </a:pPr>
            <a:r>
              <a:rPr lang="en-GB" sz="1800"/>
              <a:t>Got bored of breaking stuff and wanted to start fixing things</a:t>
            </a:r>
            <a:endParaRPr sz="1800"/>
          </a:p>
          <a:p>
            <a:pPr indent="-342900" lvl="0" marL="457200" rtl="0">
              <a:spcBef>
                <a:spcPts val="0"/>
              </a:spcBef>
              <a:spcAft>
                <a:spcPts val="0"/>
              </a:spcAft>
              <a:buSzPts val="1800"/>
              <a:buChar char="●"/>
            </a:pPr>
            <a:r>
              <a:rPr lang="en-GB" sz="1800"/>
              <a:t>Wants to help people build awesome and secure services</a:t>
            </a:r>
            <a:endParaRPr sz="1800"/>
          </a:p>
          <a:p>
            <a:pPr indent="-342900" lvl="0" marL="457200" rtl="0">
              <a:spcBef>
                <a:spcPts val="0"/>
              </a:spcBef>
              <a:spcAft>
                <a:spcPts val="0"/>
              </a:spcAft>
              <a:buSzPts val="1800"/>
              <a:buChar char="●"/>
            </a:pPr>
            <a:r>
              <a:rPr lang="en-GB" sz="1800"/>
              <a:t>Privacy and digital rights advocate</a:t>
            </a:r>
            <a:endParaRPr sz="1800"/>
          </a:p>
        </p:txBody>
      </p:sp>
      <p:sp>
        <p:nvSpPr>
          <p:cNvPr id="472" name="Shape 472"/>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Shape 477"/>
          <p:cNvPicPr preferRelativeResize="0"/>
          <p:nvPr/>
        </p:nvPicPr>
        <p:blipFill>
          <a:blip r:embed="rId3">
            <a:alphaModFix/>
          </a:blip>
          <a:stretch>
            <a:fillRect/>
          </a:stretch>
        </p:blipFill>
        <p:spPr>
          <a:xfrm>
            <a:off x="166775" y="172379"/>
            <a:ext cx="1977024" cy="2636050"/>
          </a:xfrm>
          <a:prstGeom prst="rect">
            <a:avLst/>
          </a:prstGeom>
          <a:noFill/>
          <a:ln>
            <a:noFill/>
          </a:ln>
        </p:spPr>
      </p:pic>
      <p:pic>
        <p:nvPicPr>
          <p:cNvPr id="478" name="Shape 478"/>
          <p:cNvPicPr preferRelativeResize="0"/>
          <p:nvPr/>
        </p:nvPicPr>
        <p:blipFill>
          <a:blip r:embed="rId4">
            <a:alphaModFix/>
          </a:blip>
          <a:stretch>
            <a:fillRect/>
          </a:stretch>
        </p:blipFill>
        <p:spPr>
          <a:xfrm>
            <a:off x="6824477" y="2176175"/>
            <a:ext cx="2127349" cy="2836476"/>
          </a:xfrm>
          <a:prstGeom prst="rect">
            <a:avLst/>
          </a:prstGeom>
          <a:noFill/>
          <a:ln>
            <a:noFill/>
          </a:ln>
        </p:spPr>
      </p:pic>
      <p:sp>
        <p:nvSpPr>
          <p:cNvPr id="479" name="Shape 479"/>
          <p:cNvSpPr/>
          <p:nvPr/>
        </p:nvSpPr>
        <p:spPr>
          <a:xfrm>
            <a:off x="2422050" y="244250"/>
            <a:ext cx="4299900" cy="15015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Hi Emily, I’m Mark. Tara and I were wondering if you could take a look at a design. We need to know there aren’t any obvious security problems.</a:t>
            </a:r>
            <a:endParaRPr sz="1800"/>
          </a:p>
        </p:txBody>
      </p:sp>
      <p:sp>
        <p:nvSpPr>
          <p:cNvPr id="480" name="Shape 480"/>
          <p:cNvSpPr/>
          <p:nvPr/>
        </p:nvSpPr>
        <p:spPr>
          <a:xfrm>
            <a:off x="2422050" y="2149248"/>
            <a:ext cx="4299900" cy="10176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Absolutely! I can take a look, or we could even try threat modeling it.</a:t>
            </a:r>
            <a:endParaRPr sz="1800"/>
          </a:p>
        </p:txBody>
      </p:sp>
      <p:sp>
        <p:nvSpPr>
          <p:cNvPr id="481" name="Shape 481"/>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Threat modeling? What’s that?</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487" name="Shape 487"/>
          <p:cNvSpPr/>
          <p:nvPr/>
        </p:nvSpPr>
        <p:spPr>
          <a:xfrm>
            <a:off x="912325" y="330375"/>
            <a:ext cx="5809500" cy="43821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sz="1800"/>
              <a:t>Well, there are lots of different ways to threat model, but it essentially involves findings threats and deciding what to do about them. A great starting point is to ask 4 questions:</a:t>
            </a:r>
            <a:br>
              <a:rPr lang="en-GB" sz="1800"/>
            </a:br>
            <a:br>
              <a:rPr lang="en-GB" sz="1800"/>
            </a:br>
            <a:r>
              <a:rPr lang="en-GB" sz="1800"/>
              <a:t>What are you building?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can go wrong?</a:t>
            </a:r>
            <a:endParaRPr sz="1800"/>
          </a:p>
          <a:p>
            <a:pPr indent="0" lvl="0" marL="0">
              <a:spcBef>
                <a:spcPts val="0"/>
              </a:spcBef>
              <a:spcAft>
                <a:spcPts val="0"/>
              </a:spcAft>
              <a:buNone/>
            </a:pPr>
            <a:r>
              <a:t/>
            </a:r>
            <a:endParaRPr sz="1800"/>
          </a:p>
          <a:p>
            <a:pPr indent="0" lvl="0" marL="0">
              <a:spcBef>
                <a:spcPts val="0"/>
              </a:spcBef>
              <a:spcAft>
                <a:spcPts val="0"/>
              </a:spcAft>
              <a:buNone/>
            </a:pPr>
            <a:r>
              <a:rPr lang="en-GB" sz="1800"/>
              <a:t>What are you going to do about it?</a:t>
            </a:r>
            <a:endParaRPr sz="1800"/>
          </a:p>
          <a:p>
            <a:pPr indent="0" lvl="0" marL="0">
              <a:spcBef>
                <a:spcPts val="0"/>
              </a:spcBef>
              <a:spcAft>
                <a:spcPts val="0"/>
              </a:spcAft>
              <a:buNone/>
            </a:pPr>
            <a:r>
              <a:t/>
            </a:r>
            <a:endParaRPr sz="1800"/>
          </a:p>
          <a:p>
            <a:pPr indent="0" lvl="0" marL="0" rtl="0">
              <a:spcBef>
                <a:spcPts val="0"/>
              </a:spcBef>
              <a:spcAft>
                <a:spcPts val="0"/>
              </a:spcAft>
              <a:buNone/>
            </a:pPr>
            <a:r>
              <a:rPr lang="en-GB" sz="1800"/>
              <a:t>Are you doing a good job of answering the above 3 questions.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Shape 492"/>
          <p:cNvPicPr preferRelativeResize="0"/>
          <p:nvPr/>
        </p:nvPicPr>
        <p:blipFill>
          <a:blip r:embed="rId3">
            <a:alphaModFix/>
          </a:blip>
          <a:stretch>
            <a:fillRect/>
          </a:stretch>
        </p:blipFill>
        <p:spPr>
          <a:xfrm>
            <a:off x="1846575" y="135225"/>
            <a:ext cx="5450851" cy="4873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id="497" name="Shape 497"/>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498" name="Shape 498"/>
          <p:cNvSpPr/>
          <p:nvPr/>
        </p:nvSpPr>
        <p:spPr>
          <a:xfrm>
            <a:off x="826125" y="1149300"/>
            <a:ext cx="5809500" cy="17169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So now we know what we’re building, let’s add some trust boundaries. These are demarcation points between different levels of privilege, access or security concern.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1520563" y="59475"/>
            <a:ext cx="6102875" cy="4512150"/>
          </a:xfrm>
          <a:prstGeom prst="rect">
            <a:avLst/>
          </a:prstGeom>
          <a:noFill/>
          <a:ln>
            <a:noFill/>
          </a:ln>
        </p:spPr>
      </p:pic>
      <p:sp>
        <p:nvSpPr>
          <p:cNvPr id="90" name="Shape 90"/>
          <p:cNvSpPr txBox="1"/>
          <p:nvPr/>
        </p:nvSpPr>
        <p:spPr>
          <a:xfrm>
            <a:off x="0" y="4856100"/>
            <a:ext cx="3000000" cy="28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https://ourworldindata.org/internet</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Shape 503"/>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Shape 508"/>
          <p:cNvPicPr preferRelativeResize="0"/>
          <p:nvPr/>
        </p:nvPicPr>
        <p:blipFill>
          <a:blip r:embed="rId3">
            <a:alphaModFix/>
          </a:blip>
          <a:stretch>
            <a:fillRect/>
          </a:stretch>
        </p:blipFill>
        <p:spPr>
          <a:xfrm>
            <a:off x="166775" y="2305979"/>
            <a:ext cx="1977024" cy="2636050"/>
          </a:xfrm>
          <a:prstGeom prst="rect">
            <a:avLst/>
          </a:prstGeom>
          <a:noFill/>
          <a:ln>
            <a:noFill/>
          </a:ln>
        </p:spPr>
      </p:pic>
      <p:pic>
        <p:nvPicPr>
          <p:cNvPr id="509" name="Shape 509"/>
          <p:cNvPicPr preferRelativeResize="0"/>
          <p:nvPr/>
        </p:nvPicPr>
        <p:blipFill>
          <a:blip r:embed="rId4">
            <a:alphaModFix/>
          </a:blip>
          <a:stretch>
            <a:fillRect/>
          </a:stretch>
        </p:blipFill>
        <p:spPr>
          <a:xfrm>
            <a:off x="6824477" y="194975"/>
            <a:ext cx="2127349" cy="2836476"/>
          </a:xfrm>
          <a:prstGeom prst="rect">
            <a:avLst/>
          </a:prstGeom>
          <a:noFill/>
          <a:ln>
            <a:noFill/>
          </a:ln>
        </p:spPr>
      </p:pic>
      <p:sp>
        <p:nvSpPr>
          <p:cNvPr id="510" name="Shape 510"/>
          <p:cNvSpPr/>
          <p:nvPr/>
        </p:nvSpPr>
        <p:spPr>
          <a:xfrm>
            <a:off x="2422050" y="244250"/>
            <a:ext cx="4299900" cy="1501500"/>
          </a:xfrm>
          <a:prstGeom prst="wedgeRoundRectCallout">
            <a:avLst>
              <a:gd fmla="val 60737" name="adj1"/>
              <a:gd fmla="val 212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Now we need to think about possible threats. As you’re using various cloud services, we could look at the OWASP Cloud Security project to see if any of those threats are relevant.</a:t>
            </a:r>
            <a:endParaRPr sz="1800"/>
          </a:p>
        </p:txBody>
      </p:sp>
      <p:sp>
        <p:nvSpPr>
          <p:cNvPr id="511" name="Shape 511"/>
          <p:cNvSpPr/>
          <p:nvPr/>
        </p:nvSpPr>
        <p:spPr>
          <a:xfrm>
            <a:off x="2422050" y="1981949"/>
            <a:ext cx="4299900" cy="645300"/>
          </a:xfrm>
          <a:prstGeom prst="wedgeRoundRectCallout">
            <a:avLst>
              <a:gd fmla="val -60552" name="adj1"/>
              <a:gd fmla="val 488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What’s that?</a:t>
            </a:r>
            <a:endParaRPr sz="1800"/>
          </a:p>
        </p:txBody>
      </p:sp>
      <p:sp>
        <p:nvSpPr>
          <p:cNvPr id="512" name="Shape 512"/>
          <p:cNvSpPr/>
          <p:nvPr/>
        </p:nvSpPr>
        <p:spPr>
          <a:xfrm>
            <a:off x="2422050" y="2863450"/>
            <a:ext cx="4299900" cy="958200"/>
          </a:xfrm>
          <a:prstGeom prst="wedgeRoundRectCallout">
            <a:avLst>
              <a:gd fmla="val 60464" name="adj1"/>
              <a:gd fmla="val -5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It’s a growing collection of cloud threats and mitigations expressed as BDD stories.</a:t>
            </a:r>
            <a:endParaRPr sz="1800"/>
          </a:p>
        </p:txBody>
      </p:sp>
      <p:sp>
        <p:nvSpPr>
          <p:cNvPr id="513" name="Shape 513"/>
          <p:cNvSpPr/>
          <p:nvPr/>
        </p:nvSpPr>
        <p:spPr>
          <a:xfrm>
            <a:off x="2422050" y="4113349"/>
            <a:ext cx="4299900" cy="645300"/>
          </a:xfrm>
          <a:prstGeom prst="wedgeRoundRectCallout">
            <a:avLst>
              <a:gd fmla="val -59490" name="adj1"/>
              <a:gd fmla="val -517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Oh cool! I’m a huge fan of BDD!</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17" name="Shape 517"/>
        <p:cNvGrpSpPr/>
        <p:nvPr/>
      </p:nvGrpSpPr>
      <p:grpSpPr>
        <a:xfrm>
          <a:off x="0" y="0"/>
          <a:ext cx="0" cy="0"/>
          <a:chOff x="0" y="0"/>
          <a:chExt cx="0" cy="0"/>
        </a:xfrm>
      </p:grpSpPr>
      <p:sp>
        <p:nvSpPr>
          <p:cNvPr id="518" name="Shape 518"/>
          <p:cNvSpPr txBox="1"/>
          <p:nvPr>
            <p:ph idx="1" type="body"/>
          </p:nvPr>
        </p:nvSpPr>
        <p:spPr>
          <a:xfrm>
            <a:off x="311700" y="1229216"/>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900">
              <a:solidFill>
                <a:srgbClr val="6A737D"/>
              </a:solidFill>
              <a:highlight>
                <a:schemeClr val="lt1"/>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sz="900">
              <a:solidFill>
                <a:srgbClr val="6A737D"/>
              </a:solidFill>
              <a:highlight>
                <a:schemeClr val="lt1"/>
              </a:highlight>
              <a:latin typeface="Consolas"/>
              <a:ea typeface="Consolas"/>
              <a:cs typeface="Consolas"/>
              <a:sym typeface="Consolas"/>
            </a:endParaRPr>
          </a:p>
        </p:txBody>
      </p:sp>
      <p:pic>
        <p:nvPicPr>
          <p:cNvPr id="519" name="Shape 519"/>
          <p:cNvPicPr preferRelativeResize="0"/>
          <p:nvPr/>
        </p:nvPicPr>
        <p:blipFill>
          <a:blip r:embed="rId3">
            <a:alphaModFix/>
          </a:blip>
          <a:stretch>
            <a:fillRect/>
          </a:stretch>
        </p:blipFill>
        <p:spPr>
          <a:xfrm>
            <a:off x="105975" y="592400"/>
            <a:ext cx="8932051" cy="3958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nvSpPr>
        <p:spPr>
          <a:xfrm>
            <a:off x="2109600" y="1066800"/>
            <a:ext cx="4924800" cy="3009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Id: OCST-1.1.1</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Status: Confirmed</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Service: AWS EC2</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Components:</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User Data</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STRIDE: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Elevation of privilege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Information disclosure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References:</a:t>
            </a:r>
            <a:br>
              <a:rPr lang="en-GB" sz="1800">
                <a:solidFill>
                  <a:srgbClr val="6A737D"/>
                </a:solidFill>
                <a:highlight>
                  <a:srgbClr val="FFFFFF"/>
                </a:highlight>
                <a:latin typeface="Consolas"/>
                <a:ea typeface="Consolas"/>
                <a:cs typeface="Consolas"/>
                <a:sym typeface="Consolas"/>
              </a:rPr>
            </a:br>
            <a:r>
              <a:rPr lang="en-GB" sz="1800">
                <a:solidFill>
                  <a:srgbClr val="6A737D"/>
                </a:solidFill>
                <a:highlight>
                  <a:srgbClr val="FFFFFF"/>
                </a:highlight>
                <a:latin typeface="Consolas"/>
                <a:ea typeface="Consolas"/>
                <a:cs typeface="Consolas"/>
                <a:sym typeface="Consolas"/>
              </a:rPr>
              <a:t>#   - https://docs.aws.amazon.com/...</a:t>
            </a:r>
            <a:endParaRPr sz="1800">
              <a:solidFill>
                <a:srgbClr val="6A737D"/>
              </a:solidFill>
              <a:highlight>
                <a:srgbClr val="FFFFFF"/>
              </a:highlight>
              <a:latin typeface="Consolas"/>
              <a:ea typeface="Consolas"/>
              <a:cs typeface="Consolas"/>
              <a:sym typeface="Consolas"/>
            </a:endParaRPr>
          </a:p>
          <a:p>
            <a:pPr indent="0" lvl="0" marL="0">
              <a:spcBef>
                <a:spcPts val="0"/>
              </a:spcBef>
              <a:spcAft>
                <a:spcPts val="0"/>
              </a:spcAft>
              <a:buNone/>
            </a:pPr>
            <a:r>
              <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nvSpPr>
        <p:spPr>
          <a:xfrm>
            <a:off x="189900" y="612450"/>
            <a:ext cx="8764200" cy="39186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contains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obtain sensitive information about the target</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attacker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the target to have inappropriately placed sensitive information in User Data that I can access</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Scenario</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Access via CloudFormation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Given </a:t>
            </a:r>
            <a:r>
              <a:rPr lang="en-GB" sz="1800">
                <a:solidFill>
                  <a:srgbClr val="24292E"/>
                </a:solidFill>
                <a:highlight>
                  <a:srgbClr val="FFFFFF"/>
                </a:highlight>
                <a:latin typeface="Consolas"/>
                <a:ea typeface="Consolas"/>
                <a:cs typeface="Consolas"/>
                <a:sym typeface="Consolas"/>
              </a:rPr>
              <a:t>an instance built using CloudFormation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And </a:t>
            </a:r>
            <a:r>
              <a:rPr lang="en-GB" sz="1800">
                <a:solidFill>
                  <a:srgbClr val="24292E"/>
                </a:solidFill>
                <a:highlight>
                  <a:srgbClr val="FFFFFF"/>
                </a:highlight>
                <a:latin typeface="Consolas"/>
                <a:ea typeface="Consolas"/>
                <a:cs typeface="Consolas"/>
                <a:sym typeface="Consolas"/>
              </a:rPr>
              <a:t>a principal with the ability to read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When </a:t>
            </a:r>
            <a:r>
              <a:rPr lang="en-GB" sz="1800">
                <a:solidFill>
                  <a:srgbClr val="24292E"/>
                </a:solidFill>
                <a:highlight>
                  <a:srgbClr val="FFFFFF"/>
                </a:highlight>
                <a:latin typeface="Consolas"/>
                <a:ea typeface="Consolas"/>
                <a:cs typeface="Consolas"/>
                <a:sym typeface="Consolas"/>
              </a:rPr>
              <a:t>the attacker searches the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Then </a:t>
            </a:r>
            <a:r>
              <a:rPr lang="en-GB" sz="1800">
                <a:solidFill>
                  <a:srgbClr val="24292E"/>
                </a:solidFill>
                <a:highlight>
                  <a:srgbClr val="FFFFFF"/>
                </a:highlight>
                <a:latin typeface="Consolas"/>
                <a:ea typeface="Consolas"/>
                <a:cs typeface="Consolas"/>
                <a:sym typeface="Consolas"/>
              </a:rPr>
              <a:t>the sensitive information is returned to the attacker</a:t>
            </a:r>
            <a:endParaRPr sz="18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nvSpPr>
        <p:spPr>
          <a:xfrm>
            <a:off x="110700" y="1260750"/>
            <a:ext cx="8922600" cy="2622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@aws</a:t>
            </a: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@ec2</a:t>
            </a:r>
            <a:endParaRPr sz="1800">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does not contain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prevent exposure of sensitive or proprietary information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engineer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to avoid putting sensitive information in User Data</a:t>
            </a:r>
            <a:endParaRPr sz="1800">
              <a:solidFill>
                <a:srgbClr val="24292E"/>
              </a:solidFill>
              <a:highlight>
                <a:srgbClr val="FFFFFF"/>
              </a:highlight>
              <a:latin typeface="Consolas"/>
              <a:ea typeface="Consolas"/>
              <a:cs typeface="Consolas"/>
              <a:sym typeface="Consolas"/>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a:p>
            <a:pPr indent="0" lvl="0" marL="0">
              <a:lnSpc>
                <a:spcPct val="100000"/>
              </a:lnSpc>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nvSpPr>
        <p:spPr>
          <a:xfrm>
            <a:off x="79025" y="64650"/>
            <a:ext cx="9022800" cy="50358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 that contains sensitive information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retrieve sensitive instance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restore snapshots into an instance I control</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an EBS snapshot for an instance containing sensitive information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an instance that the attacker controls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principal with the allowed permissions needed to read and restore snapshots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action                | description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ec2:DescribeSnapshots | Get a list and details of the available snapshots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ec2:CreateVolume      | Creates a new volume from the snapshot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ec2:AttachVolume      | Attach the new volume to the EC2 instance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attacker restores the snapshot to the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searches the snapshot filesystem for interesting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data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credentials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private keys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log files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sensitive information is returned to the attacker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idx="4294967295" type="body"/>
          </p:nvPr>
        </p:nvSpPr>
        <p:spPr>
          <a:xfrm>
            <a:off x="311700" y="1966200"/>
            <a:ext cx="8520600" cy="163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unauthorised access to Snapshot backups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limit the roles that have the ability to read and restore snapshots</a:t>
            </a:r>
            <a:endParaRPr>
              <a:solidFill>
                <a:srgbClr val="24292E"/>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nvSpPr>
        <p:spPr>
          <a:xfrm>
            <a:off x="107750" y="100575"/>
            <a:ext cx="8972400" cy="497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Unprotected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gain additional access to resources in an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find unprotected API access keys</a:t>
            </a: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 Outline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Finding exposed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principal with existing API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user stores their access keys in the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scans the &lt;storage-system&gt; for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attacker finds the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can use the access keys to access resources in the target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Examples</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Non-exhaustive list of possible storage systems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storage-system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S3 bucket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Git repository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Filesystem with weak protection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Wiki or documentation 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Email or other communication platform |</a:t>
            </a:r>
            <a:endParaRPr>
              <a:solidFill>
                <a:srgbClr val="D73A49"/>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idx="1" type="body"/>
          </p:nvPr>
        </p:nvSpPr>
        <p:spPr>
          <a:xfrm>
            <a:off x="311700" y="1966200"/>
            <a:ext cx="8520600" cy="12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24292E"/>
                </a:solidFill>
                <a:latin typeface="Consolas"/>
                <a:ea typeface="Consolas"/>
                <a:cs typeface="Consolas"/>
                <a:sym typeface="Consolas"/>
              </a:rPr>
              <a:t>In order to prevent exposure of privileged IAM access keys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use instance profiles and locked down IAM policies</a:t>
            </a:r>
            <a:endParaRPr>
              <a:solidFill>
                <a:srgbClr val="24292E"/>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1461728" y="85375"/>
            <a:ext cx="6220551" cy="4629124"/>
          </a:xfrm>
          <a:prstGeom prst="rect">
            <a:avLst/>
          </a:prstGeom>
          <a:noFill/>
          <a:ln>
            <a:noFill/>
          </a:ln>
        </p:spPr>
      </p:pic>
      <p:sp>
        <p:nvSpPr>
          <p:cNvPr id="96" name="Shape 96"/>
          <p:cNvSpPr txBox="1"/>
          <p:nvPr/>
        </p:nvSpPr>
        <p:spPr>
          <a:xfrm>
            <a:off x="0" y="4877700"/>
            <a:ext cx="9065700" cy="26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solidFill>
                  <a:schemeClr val="dk1"/>
                </a:solidFill>
              </a:rPr>
              <a:t>https://www.businessinsider.com.au/the-internet-of-everything-2014-slide-deck-sai-2014-2#-1</a:t>
            </a: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idx="1" type="body"/>
          </p:nvPr>
        </p:nvSpPr>
        <p:spPr>
          <a:xfrm>
            <a:off x="311700" y="1100700"/>
            <a:ext cx="8520600" cy="2942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D73A49"/>
                </a:solidFill>
                <a:highlight>
                  <a:srgbClr val="FFFFFF"/>
                </a:highlight>
                <a:latin typeface="Consolas"/>
                <a:ea typeface="Consolas"/>
                <a:cs typeface="Consolas"/>
                <a:sym typeface="Consolas"/>
              </a:rPr>
              <a:t>Feature</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S3 buckets containing </a:t>
            </a:r>
            <a:r>
              <a:rPr lang="en-GB" sz="1400">
                <a:solidFill>
                  <a:srgbClr val="032F62"/>
                </a:solidFill>
                <a:highlight>
                  <a:srgbClr val="FFFFFF"/>
                </a:highlight>
                <a:latin typeface="Consolas"/>
                <a:ea typeface="Consolas"/>
                <a:cs typeface="Consolas"/>
                <a:sym typeface="Consolas"/>
              </a:rPr>
              <a:t>proprietary</a:t>
            </a:r>
            <a:r>
              <a:rPr lang="en-GB" sz="1400">
                <a:solidFill>
                  <a:srgbClr val="032F62"/>
                </a:solidFill>
                <a:highlight>
                  <a:srgbClr val="FFFFFF"/>
                </a:highlight>
                <a:latin typeface="Consolas"/>
                <a:ea typeface="Consolas"/>
                <a:cs typeface="Consolas"/>
                <a:sym typeface="Consolas"/>
              </a:rPr>
              <a:t> or sensitive information are public</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In order to get access to secret, sensitive or customer data</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As an attacker</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I </a:t>
            </a:r>
            <a:r>
              <a:rPr lang="en-GB" sz="1400">
                <a:solidFill>
                  <a:srgbClr val="24292E"/>
                </a:solidFill>
                <a:highlight>
                  <a:srgbClr val="FFFFFF"/>
                </a:highlight>
                <a:latin typeface="Consolas"/>
                <a:ea typeface="Consolas"/>
                <a:cs typeface="Consolas"/>
                <a:sym typeface="Consolas"/>
              </a:rPr>
              <a:t>want companies to accidentally make private S3 buckets public</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endParaRPr sz="1400">
              <a:solidFill>
                <a:srgbClr val="000000"/>
              </a:solidFill>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Scenario</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Discovering public buckets using Bucket Finder</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Given </a:t>
            </a:r>
            <a:r>
              <a:rPr lang="en-GB" sz="1400">
                <a:solidFill>
                  <a:srgbClr val="24292E"/>
                </a:solidFill>
                <a:highlight>
                  <a:srgbClr val="FFFFFF"/>
                </a:highlight>
                <a:latin typeface="Consolas"/>
                <a:ea typeface="Consolas"/>
                <a:cs typeface="Consolas"/>
                <a:sym typeface="Consolas"/>
              </a:rPr>
              <a:t>an S3 bucket containing sensitive information</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bucket has a predictable global name</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a wordlist of possible bucket names</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When </a:t>
            </a:r>
            <a:r>
              <a:rPr lang="en-GB" sz="1400">
                <a:solidFill>
                  <a:srgbClr val="24292E"/>
                </a:solidFill>
                <a:highlight>
                  <a:srgbClr val="FFFFFF"/>
                </a:highlight>
                <a:latin typeface="Consolas"/>
                <a:ea typeface="Consolas"/>
                <a:cs typeface="Consolas"/>
                <a:sym typeface="Consolas"/>
              </a:rPr>
              <a:t>Bucket Finder is executed using the wordlist</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Then </a:t>
            </a:r>
            <a:r>
              <a:rPr lang="en-GB" sz="1400">
                <a:solidFill>
                  <a:srgbClr val="24292E"/>
                </a:solidFill>
                <a:highlight>
                  <a:srgbClr val="FFFFFF"/>
                </a:highlight>
                <a:latin typeface="Consolas"/>
                <a:ea typeface="Consolas"/>
                <a:cs typeface="Consolas"/>
                <a:sym typeface="Consolas"/>
              </a:rPr>
              <a:t>the public bucket is found</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contents is available to download</a:t>
            </a:r>
            <a:endParaRPr sz="1400">
              <a:solidFill>
                <a:srgbClr val="24292E"/>
              </a:solidFill>
              <a:highlight>
                <a:srgbClr val="FFFFFF"/>
              </a:highlight>
              <a:latin typeface="Consolas"/>
              <a:ea typeface="Consolas"/>
              <a:cs typeface="Consolas"/>
              <a:sym typeface="Consolas"/>
            </a:endParaRPr>
          </a:p>
          <a:p>
            <a:pPr indent="0" lvl="0" marL="0">
              <a:spcBef>
                <a:spcPts val="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idx="1" type="body"/>
          </p:nvPr>
        </p:nvSpPr>
        <p:spPr>
          <a:xfrm>
            <a:off x="311700" y="1822650"/>
            <a:ext cx="8520600" cy="1498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In order to prevent accidental exposure of sensitive data via a public S3 bucket</a:t>
            </a:r>
            <a:br>
              <a:rPr lang="en-GB"/>
            </a:br>
            <a:r>
              <a:rPr lang="en-GB"/>
              <a:t>As an engineer</a:t>
            </a:r>
            <a:br>
              <a:rPr lang="en-GB"/>
            </a:br>
            <a:r>
              <a:rPr lang="en-GB"/>
              <a:t>I want to ensure private buckets cannot be made public</a:t>
            </a:r>
            <a:br>
              <a:rPr lang="en-GB"/>
            </a:br>
            <a:r>
              <a:rPr lang="en-GB"/>
              <a:t>And I want detective controls in place to find public buckets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Shape 569"/>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Shape 574"/>
          <p:cNvPicPr preferRelativeResize="0"/>
          <p:nvPr/>
        </p:nvPicPr>
        <p:blipFill>
          <a:blip r:embed="rId3">
            <a:alphaModFix/>
          </a:blip>
          <a:stretch>
            <a:fillRect/>
          </a:stretch>
        </p:blipFill>
        <p:spPr>
          <a:xfrm>
            <a:off x="134700" y="244250"/>
            <a:ext cx="2127276" cy="2838349"/>
          </a:xfrm>
          <a:prstGeom prst="rect">
            <a:avLst/>
          </a:prstGeom>
          <a:noFill/>
          <a:ln>
            <a:noFill/>
          </a:ln>
        </p:spPr>
      </p:pic>
      <p:sp>
        <p:nvSpPr>
          <p:cNvPr id="575" name="Shape 575"/>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 about SQS? Also, this service could possibly be built using Lambda, should we threat model that too?</a:t>
            </a:r>
            <a:endParaRPr sz="1800"/>
          </a:p>
        </p:txBody>
      </p:sp>
      <p:sp>
        <p:nvSpPr>
          <p:cNvPr id="576" name="Shape 576"/>
          <p:cNvSpPr/>
          <p:nvPr/>
        </p:nvSpPr>
        <p:spPr>
          <a:xfrm>
            <a:off x="2405125" y="1533149"/>
            <a:ext cx="4299900" cy="2087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We’re running out of time for today. You could start scheduling regular threat modeling sessions, for example after every sprint planning. If you need me to join or facilitate, I’d be more than happy to.</a:t>
            </a:r>
            <a:endParaRPr sz="1800"/>
          </a:p>
        </p:txBody>
      </p:sp>
      <p:pic>
        <p:nvPicPr>
          <p:cNvPr id="577" name="Shape 577"/>
          <p:cNvPicPr preferRelativeResize="0"/>
          <p:nvPr/>
        </p:nvPicPr>
        <p:blipFill>
          <a:blip r:embed="rId4">
            <a:alphaModFix/>
          </a:blip>
          <a:stretch>
            <a:fillRect/>
          </a:stretch>
        </p:blipFill>
        <p:spPr>
          <a:xfrm>
            <a:off x="6810127" y="2040075"/>
            <a:ext cx="2127349" cy="28364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If we found interesting threats for SQS and Lambda, could we contribute them back to the project?</a:t>
            </a:r>
            <a:endParaRPr sz="1800"/>
          </a:p>
        </p:txBody>
      </p:sp>
      <p:sp>
        <p:nvSpPr>
          <p:cNvPr id="583" name="Shape 583"/>
          <p:cNvSpPr/>
          <p:nvPr/>
        </p:nvSpPr>
        <p:spPr>
          <a:xfrm>
            <a:off x="2405125" y="1609352"/>
            <a:ext cx="4299900" cy="1475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Yes! It’s a community-driven project. The more contributions it gets, the more value it can provide to everyone.</a:t>
            </a:r>
            <a:endParaRPr sz="1800"/>
          </a:p>
        </p:txBody>
      </p:sp>
      <p:sp>
        <p:nvSpPr>
          <p:cNvPr id="584" name="Shape 584"/>
          <p:cNvSpPr/>
          <p:nvPr/>
        </p:nvSpPr>
        <p:spPr>
          <a:xfrm>
            <a:off x="2405125" y="3474100"/>
            <a:ext cx="4299900" cy="1475400"/>
          </a:xfrm>
          <a:prstGeom prst="wedgeRoundRectCallout">
            <a:avLst>
              <a:gd fmla="val -62331" name="adj1"/>
              <a:gd fmla="val -532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I’m looking forward to our next threat modeling session. It has been great working so closely with the security team. Thank you!</a:t>
            </a:r>
            <a:endParaRPr sz="1800"/>
          </a:p>
        </p:txBody>
      </p:sp>
      <p:pic>
        <p:nvPicPr>
          <p:cNvPr id="585" name="Shape 585"/>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586" name="Shape 586"/>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Challenges</a:t>
            </a:r>
            <a:endParaRPr/>
          </a:p>
        </p:txBody>
      </p:sp>
      <p:sp>
        <p:nvSpPr>
          <p:cNvPr id="592" name="Shape 5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n-GB" sz="2400">
                <a:solidFill>
                  <a:srgbClr val="000000"/>
                </a:solidFill>
              </a:rPr>
              <a:t>Early days, project needs to grow</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Needs people - researching and creating content takes time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Can’t provide control implementations that work for everyone - reference code perhaps?</a:t>
            </a:r>
            <a:endParaRPr sz="2400">
              <a:solidFill>
                <a:srgbClr val="000000"/>
              </a:solidFill>
            </a:endParaRPr>
          </a:p>
          <a:p>
            <a:pPr indent="-381000" lvl="0" marL="457200">
              <a:spcBef>
                <a:spcPts val="0"/>
              </a:spcBef>
              <a:spcAft>
                <a:spcPts val="0"/>
              </a:spcAft>
              <a:buClr>
                <a:srgbClr val="000000"/>
              </a:buClr>
              <a:buSzPts val="2400"/>
              <a:buChar char="●"/>
            </a:pPr>
            <a:r>
              <a:rPr lang="en-GB" sz="2400">
                <a:solidFill>
                  <a:srgbClr val="000000"/>
                </a:solidFill>
              </a:rPr>
              <a:t>You might know of good cloud threats at your org but can’t share because of exposure concerns</a:t>
            </a:r>
            <a:endParaRPr sz="2400">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In summary</a:t>
            </a:r>
            <a:endParaRPr/>
          </a:p>
        </p:txBody>
      </p:sp>
      <p:sp>
        <p:nvSpPr>
          <p:cNvPr id="598" name="Shape 5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n-GB" sz="2400">
                <a:solidFill>
                  <a:srgbClr val="000000"/>
                </a:solidFill>
              </a:rPr>
              <a:t>Threat modeling is awesome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Threat modeling is easy</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You should be threat modeling</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Cloud is awesome</a:t>
            </a:r>
            <a:endParaRPr sz="2400">
              <a:solidFill>
                <a:srgbClr val="000000"/>
              </a:solidFill>
            </a:endParaRPr>
          </a:p>
          <a:p>
            <a:pPr indent="-381000" lvl="0" marL="457200" rtl="0">
              <a:spcBef>
                <a:spcPts val="0"/>
              </a:spcBef>
              <a:spcAft>
                <a:spcPts val="0"/>
              </a:spcAft>
              <a:buClr>
                <a:srgbClr val="000000"/>
              </a:buClr>
              <a:buSzPts val="2400"/>
              <a:buChar char="●"/>
            </a:pPr>
            <a:r>
              <a:rPr lang="en-GB" sz="2400">
                <a:solidFill>
                  <a:srgbClr val="000000"/>
                </a:solidFill>
              </a:rPr>
              <a:t>You should be using the OWASP Cloud Security project :)</a:t>
            </a:r>
            <a:endParaRPr sz="2400">
              <a:solidFill>
                <a:srgbClr val="000000"/>
              </a:solidFill>
            </a:endParaRPr>
          </a:p>
          <a:p>
            <a:pPr indent="-381000" lvl="0" marL="457200">
              <a:spcBef>
                <a:spcPts val="0"/>
              </a:spcBef>
              <a:spcAft>
                <a:spcPts val="0"/>
              </a:spcAft>
              <a:buClr>
                <a:srgbClr val="000000"/>
              </a:buClr>
              <a:buSzPts val="2400"/>
              <a:buChar char="●"/>
            </a:pPr>
            <a:r>
              <a:rPr lang="en-GB" sz="2400">
                <a:solidFill>
                  <a:srgbClr val="000000"/>
                </a:solidFill>
              </a:rPr>
              <a:t>You should contribute to the OWASP Cloud Security project :p</a:t>
            </a:r>
            <a:endParaRPr sz="240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02" name="Shape 602"/>
        <p:cNvGrpSpPr/>
        <p:nvPr/>
      </p:nvGrpSpPr>
      <p:grpSpPr>
        <a:xfrm>
          <a:off x="0" y="0"/>
          <a:ext cx="0" cy="0"/>
          <a:chOff x="0" y="0"/>
          <a:chExt cx="0" cy="0"/>
        </a:xfrm>
      </p:grpSpPr>
      <p:pic>
        <p:nvPicPr>
          <p:cNvPr descr="owasp-cloud-security-combined.svg.png" id="603" name="Shape 603"/>
          <p:cNvPicPr preferRelativeResize="0"/>
          <p:nvPr/>
        </p:nvPicPr>
        <p:blipFill>
          <a:blip r:embed="rId3">
            <a:alphaModFix/>
          </a:blip>
          <a:stretch>
            <a:fillRect/>
          </a:stretch>
        </p:blipFill>
        <p:spPr>
          <a:xfrm>
            <a:off x="2503053" y="1580537"/>
            <a:ext cx="4137898" cy="1982436"/>
          </a:xfrm>
          <a:prstGeom prst="rect">
            <a:avLst/>
          </a:prstGeom>
          <a:noFill/>
          <a:ln>
            <a:noFill/>
          </a:ln>
        </p:spPr>
      </p:pic>
      <p:sp>
        <p:nvSpPr>
          <p:cNvPr id="604" name="Shape 604"/>
          <p:cNvSpPr txBox="1"/>
          <p:nvPr/>
        </p:nvSpPr>
        <p:spPr>
          <a:xfrm>
            <a:off x="0" y="0"/>
            <a:ext cx="9144000" cy="1041600"/>
          </a:xfrm>
          <a:prstGeom prst="rect">
            <a:avLst/>
          </a:prstGeom>
          <a:noFill/>
          <a:ln>
            <a:noFill/>
          </a:ln>
        </p:spPr>
        <p:txBody>
          <a:bodyPr anchorCtr="0" anchor="t" bIns="91425" lIns="91425" spcFirstLastPara="1" rIns="91425" wrap="square" tIns="91425">
            <a:noAutofit/>
          </a:bodyPr>
          <a:lstStyle/>
          <a:p>
            <a:pPr indent="0" lvl="0" marL="0" algn="l">
              <a:spcBef>
                <a:spcPts val="0"/>
              </a:spcBef>
              <a:spcAft>
                <a:spcPts val="0"/>
              </a:spcAft>
              <a:buNone/>
            </a:pPr>
            <a:r>
              <a:rPr lang="en-GB" sz="4800">
                <a:solidFill>
                  <a:srgbClr val="FFFFFF"/>
                </a:solidFill>
              </a:rPr>
              <a:t>Thank you!</a:t>
            </a:r>
            <a:endParaRPr sz="4800">
              <a:solidFill>
                <a:srgbClr val="FFFFFF"/>
              </a:solidFill>
            </a:endParaRPr>
          </a:p>
        </p:txBody>
      </p:sp>
      <p:sp>
        <p:nvSpPr>
          <p:cNvPr id="605" name="Shape 605"/>
          <p:cNvSpPr txBox="1"/>
          <p:nvPr/>
        </p:nvSpPr>
        <p:spPr>
          <a:xfrm>
            <a:off x="1601550" y="3846350"/>
            <a:ext cx="5940900" cy="10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rPr>
              <a:t>@owasp_cloudsec</a:t>
            </a:r>
            <a:endParaRPr sz="4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5 biggest companies</a:t>
            </a:r>
            <a:endParaRPr/>
          </a:p>
        </p:txBody>
      </p:sp>
      <p:sp>
        <p:nvSpPr>
          <p:cNvPr id="102" name="Shape 102"/>
          <p:cNvSpPr txBox="1"/>
          <p:nvPr>
            <p:ph idx="1" type="body"/>
          </p:nvPr>
        </p:nvSpPr>
        <p:spPr>
          <a:xfrm>
            <a:off x="311700" y="14254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600">
                <a:solidFill>
                  <a:schemeClr val="dk1"/>
                </a:solidFill>
                <a:highlight>
                  <a:srgbClr val="FFFFFF"/>
                </a:highlight>
              </a:rPr>
              <a:t>Amazon</a:t>
            </a:r>
            <a:br>
              <a:rPr lang="en-GB" sz="3600">
                <a:solidFill>
                  <a:schemeClr val="dk1"/>
                </a:solidFill>
                <a:highlight>
                  <a:srgbClr val="FFFFFF"/>
                </a:highlight>
              </a:rPr>
            </a:br>
            <a:r>
              <a:rPr lang="en-GB" sz="3600">
                <a:solidFill>
                  <a:schemeClr val="dk1"/>
                </a:solidFill>
                <a:highlight>
                  <a:srgbClr val="FFFFFF"/>
                </a:highlight>
              </a:rPr>
              <a:t>Apple</a:t>
            </a:r>
            <a:br>
              <a:rPr lang="en-GB" sz="3600">
                <a:solidFill>
                  <a:schemeClr val="dk1"/>
                </a:solidFill>
                <a:highlight>
                  <a:srgbClr val="FFFFFF"/>
                </a:highlight>
              </a:rPr>
            </a:br>
            <a:r>
              <a:rPr lang="en-GB" sz="3600">
                <a:solidFill>
                  <a:schemeClr val="dk1"/>
                </a:solidFill>
                <a:highlight>
                  <a:srgbClr val="FFFFFF"/>
                </a:highlight>
              </a:rPr>
              <a:t>Facebook</a:t>
            </a:r>
            <a:br>
              <a:rPr lang="en-GB" sz="3600">
                <a:solidFill>
                  <a:schemeClr val="dk1"/>
                </a:solidFill>
                <a:highlight>
                  <a:srgbClr val="FFFFFF"/>
                </a:highlight>
              </a:rPr>
            </a:br>
            <a:r>
              <a:rPr lang="en-GB" sz="3600">
                <a:solidFill>
                  <a:schemeClr val="dk1"/>
                </a:solidFill>
                <a:highlight>
                  <a:srgbClr val="FFFFFF"/>
                </a:highlight>
              </a:rPr>
              <a:t>Google</a:t>
            </a:r>
            <a:br>
              <a:rPr lang="en-GB" sz="3600">
                <a:solidFill>
                  <a:schemeClr val="dk1"/>
                </a:solidFill>
                <a:highlight>
                  <a:srgbClr val="FFFFFF"/>
                </a:highlight>
              </a:rPr>
            </a:br>
            <a:r>
              <a:rPr lang="en-GB" sz="3600">
                <a:solidFill>
                  <a:schemeClr val="dk1"/>
                </a:solidFill>
                <a:highlight>
                  <a:srgbClr val="FFFFFF"/>
                </a:highlight>
              </a:rPr>
              <a:t>Microsoft</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